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86" r:id="rId1"/>
    <p:sldMasterId id="2147483909" r:id="rId2"/>
    <p:sldMasterId id="2147483917" r:id="rId3"/>
  </p:sldMasterIdLst>
  <p:notesMasterIdLst>
    <p:notesMasterId r:id="rId102"/>
  </p:notesMasterIdLst>
  <p:sldIdLst>
    <p:sldId id="372" r:id="rId4"/>
    <p:sldId id="2147470699" r:id="rId5"/>
    <p:sldId id="2147470715" r:id="rId6"/>
    <p:sldId id="2544" r:id="rId7"/>
    <p:sldId id="2147470694" r:id="rId8"/>
    <p:sldId id="2147470693" r:id="rId9"/>
    <p:sldId id="2147470676" r:id="rId10"/>
    <p:sldId id="400" r:id="rId11"/>
    <p:sldId id="2076138639" r:id="rId12"/>
    <p:sldId id="2076138555" r:id="rId13"/>
    <p:sldId id="2147470697" r:id="rId14"/>
    <p:sldId id="2147470698" r:id="rId15"/>
    <p:sldId id="1934" r:id="rId16"/>
    <p:sldId id="1933" r:id="rId17"/>
    <p:sldId id="2076138552" r:id="rId18"/>
    <p:sldId id="2147470700" r:id="rId19"/>
    <p:sldId id="2147470701" r:id="rId20"/>
    <p:sldId id="2147470705" r:id="rId21"/>
    <p:sldId id="2572" r:id="rId22"/>
    <p:sldId id="2573" r:id="rId23"/>
    <p:sldId id="2525" r:id="rId24"/>
    <p:sldId id="2526" r:id="rId25"/>
    <p:sldId id="2147470707" r:id="rId26"/>
    <p:sldId id="2076138612" r:id="rId27"/>
    <p:sldId id="2076138611" r:id="rId28"/>
    <p:sldId id="292" r:id="rId29"/>
    <p:sldId id="2548" r:id="rId30"/>
    <p:sldId id="2147470674" r:id="rId31"/>
    <p:sldId id="2147470673" r:id="rId32"/>
    <p:sldId id="299" r:id="rId33"/>
    <p:sldId id="300" r:id="rId34"/>
    <p:sldId id="2147470677" r:id="rId35"/>
    <p:sldId id="301" r:id="rId36"/>
    <p:sldId id="2147470675" r:id="rId37"/>
    <p:sldId id="303" r:id="rId38"/>
    <p:sldId id="304" r:id="rId39"/>
    <p:sldId id="305" r:id="rId40"/>
    <p:sldId id="306" r:id="rId41"/>
    <p:sldId id="2076138614" r:id="rId42"/>
    <p:sldId id="2076138613" r:id="rId43"/>
    <p:sldId id="2147470692" r:id="rId44"/>
    <p:sldId id="2076138606" r:id="rId45"/>
    <p:sldId id="2076138607" r:id="rId46"/>
    <p:sldId id="2076138615" r:id="rId47"/>
    <p:sldId id="2076138616" r:id="rId48"/>
    <p:sldId id="2076138617" r:id="rId49"/>
    <p:sldId id="2076138618" r:id="rId50"/>
    <p:sldId id="770" r:id="rId51"/>
    <p:sldId id="2076138578" r:id="rId52"/>
    <p:sldId id="772" r:id="rId53"/>
    <p:sldId id="771" r:id="rId54"/>
    <p:sldId id="773" r:id="rId55"/>
    <p:sldId id="2147470706" r:id="rId56"/>
    <p:sldId id="2076138634" r:id="rId57"/>
    <p:sldId id="2076138635" r:id="rId58"/>
    <p:sldId id="2076138621" r:id="rId59"/>
    <p:sldId id="2076138622" r:id="rId60"/>
    <p:sldId id="2076138636" r:id="rId61"/>
    <p:sldId id="2076138625" r:id="rId62"/>
    <p:sldId id="346" r:id="rId63"/>
    <p:sldId id="790" r:id="rId64"/>
    <p:sldId id="791" r:id="rId65"/>
    <p:sldId id="348" r:id="rId66"/>
    <p:sldId id="792" r:id="rId67"/>
    <p:sldId id="793" r:id="rId68"/>
    <p:sldId id="808" r:id="rId69"/>
    <p:sldId id="809" r:id="rId70"/>
    <p:sldId id="2076138626" r:id="rId71"/>
    <p:sldId id="2076138627" r:id="rId72"/>
    <p:sldId id="2076138629" r:id="rId73"/>
    <p:sldId id="2147470702" r:id="rId74"/>
    <p:sldId id="1763" r:id="rId75"/>
    <p:sldId id="2147470704" r:id="rId76"/>
    <p:sldId id="2147470685" r:id="rId77"/>
    <p:sldId id="2147470686" r:id="rId78"/>
    <p:sldId id="2147470691" r:id="rId79"/>
    <p:sldId id="2147470678" r:id="rId80"/>
    <p:sldId id="2147470679" r:id="rId81"/>
    <p:sldId id="2147470680" r:id="rId82"/>
    <p:sldId id="2147470681" r:id="rId83"/>
    <p:sldId id="2147470682" r:id="rId84"/>
    <p:sldId id="2147470683" r:id="rId85"/>
    <p:sldId id="2147470688" r:id="rId86"/>
    <p:sldId id="2147470684" r:id="rId87"/>
    <p:sldId id="2147470687" r:id="rId88"/>
    <p:sldId id="2076138630" r:id="rId89"/>
    <p:sldId id="2147470689" r:id="rId90"/>
    <p:sldId id="2147470690" r:id="rId91"/>
    <p:sldId id="389" r:id="rId92"/>
    <p:sldId id="2147470708" r:id="rId93"/>
    <p:sldId id="2147470709" r:id="rId94"/>
    <p:sldId id="2147470710" r:id="rId95"/>
    <p:sldId id="2076138637" r:id="rId96"/>
    <p:sldId id="2147470712" r:id="rId97"/>
    <p:sldId id="4865" r:id="rId98"/>
    <p:sldId id="4868" r:id="rId99"/>
    <p:sldId id="4864" r:id="rId100"/>
    <p:sldId id="214747071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97F4451-C65C-461E-AB21-C8FB2DD87269}">
          <p14:sldIdLst>
            <p14:sldId id="372"/>
            <p14:sldId id="2147470699"/>
            <p14:sldId id="2147470715"/>
            <p14:sldId id="2544"/>
          </p14:sldIdLst>
        </p14:section>
        <p14:section name="Module 1" id="{E8986394-891E-4BF8-9CD6-0FD6AE4332A5}">
          <p14:sldIdLst>
            <p14:sldId id="2147470694"/>
            <p14:sldId id="2147470693"/>
            <p14:sldId id="2147470676"/>
            <p14:sldId id="400"/>
            <p14:sldId id="2076138639"/>
            <p14:sldId id="2076138555"/>
            <p14:sldId id="2147470697"/>
            <p14:sldId id="2147470698"/>
            <p14:sldId id="1934"/>
            <p14:sldId id="1933"/>
            <p14:sldId id="2076138552"/>
            <p14:sldId id="2147470700"/>
            <p14:sldId id="2147470701"/>
            <p14:sldId id="2147470705"/>
            <p14:sldId id="2572"/>
            <p14:sldId id="2573"/>
            <p14:sldId id="2525"/>
            <p14:sldId id="2526"/>
            <p14:sldId id="2147470707"/>
          </p14:sldIdLst>
        </p14:section>
        <p14:section name="Module 2" id="{650F46BE-55FE-463F-9E8F-63758DF32E39}">
          <p14:sldIdLst>
            <p14:sldId id="2076138612"/>
            <p14:sldId id="2076138611"/>
            <p14:sldId id="292"/>
            <p14:sldId id="2548"/>
            <p14:sldId id="2147470674"/>
            <p14:sldId id="2147470673"/>
            <p14:sldId id="299"/>
            <p14:sldId id="300"/>
            <p14:sldId id="2147470677"/>
            <p14:sldId id="301"/>
            <p14:sldId id="2147470675"/>
            <p14:sldId id="303"/>
            <p14:sldId id="304"/>
            <p14:sldId id="305"/>
            <p14:sldId id="306"/>
            <p14:sldId id="2076138614"/>
            <p14:sldId id="2076138613"/>
            <p14:sldId id="2147470692"/>
            <p14:sldId id="2076138606"/>
            <p14:sldId id="2076138607"/>
          </p14:sldIdLst>
        </p14:section>
        <p14:section name="Module 3" id="{DED15886-5D4D-46FD-90BD-F4F7C33D2D2C}">
          <p14:sldIdLst>
            <p14:sldId id="2076138615"/>
            <p14:sldId id="2076138616"/>
            <p14:sldId id="2076138617"/>
            <p14:sldId id="2076138618"/>
            <p14:sldId id="770"/>
            <p14:sldId id="2076138578"/>
            <p14:sldId id="772"/>
            <p14:sldId id="771"/>
            <p14:sldId id="773"/>
            <p14:sldId id="2147470706"/>
            <p14:sldId id="2076138634"/>
            <p14:sldId id="2076138635"/>
            <p14:sldId id="2076138621"/>
            <p14:sldId id="2076138622"/>
          </p14:sldIdLst>
        </p14:section>
        <p14:section name="Module 4" id="{1A058B80-751B-4D24-BCD2-1B54AE868275}">
          <p14:sldIdLst>
            <p14:sldId id="2076138636"/>
            <p14:sldId id="2076138625"/>
            <p14:sldId id="346"/>
            <p14:sldId id="790"/>
            <p14:sldId id="791"/>
            <p14:sldId id="348"/>
            <p14:sldId id="792"/>
            <p14:sldId id="793"/>
            <p14:sldId id="808"/>
            <p14:sldId id="809"/>
            <p14:sldId id="2076138626"/>
            <p14:sldId id="2076138627"/>
            <p14:sldId id="2076138629"/>
          </p14:sldIdLst>
        </p14:section>
        <p14:section name="Module 5" id="{70F05C15-24DD-4F28-B483-A7CBF0481198}">
          <p14:sldIdLst>
            <p14:sldId id="2147470702"/>
            <p14:sldId id="1763"/>
            <p14:sldId id="2147470704"/>
          </p14:sldIdLst>
        </p14:section>
        <p14:section name="Module 6" id="{2E310BC0-4FDD-4A22-BAFA-B4CA2ECF1538}">
          <p14:sldIdLst>
            <p14:sldId id="2147470685"/>
            <p14:sldId id="2147470686"/>
            <p14:sldId id="2147470691"/>
            <p14:sldId id="2147470678"/>
            <p14:sldId id="2147470679"/>
            <p14:sldId id="2147470680"/>
            <p14:sldId id="2147470681"/>
            <p14:sldId id="2147470682"/>
            <p14:sldId id="2147470683"/>
            <p14:sldId id="2147470688"/>
            <p14:sldId id="2147470684"/>
            <p14:sldId id="2147470687"/>
          </p14:sldIdLst>
        </p14:section>
        <p14:section name="Module 7" id="{97C412C0-DDB8-4870-B068-01AAA2461467}">
          <p14:sldIdLst>
            <p14:sldId id="2076138630"/>
            <p14:sldId id="2147470689"/>
            <p14:sldId id="2147470690"/>
            <p14:sldId id="389"/>
            <p14:sldId id="2147470708"/>
            <p14:sldId id="2147470709"/>
            <p14:sldId id="2147470710"/>
            <p14:sldId id="2076138637"/>
          </p14:sldIdLst>
        </p14:section>
        <p14:section name="Module 8" id="{9E210142-0C9C-4575-BCA3-CDA15A413995}">
          <p14:sldIdLst>
            <p14:sldId id="2147470712"/>
            <p14:sldId id="4865"/>
            <p14:sldId id="4868"/>
            <p14:sldId id="4864"/>
            <p14:sldId id="2147470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496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7E326D-0C4C-4E15-B430-E0318092A760}" v="16" dt="2023-02-02T11:04:46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1" autoAdjust="0"/>
    <p:restoredTop sz="97386" autoAdjust="0"/>
  </p:normalViewPr>
  <p:slideViewPr>
    <p:cSldViewPr snapToGrid="0">
      <p:cViewPr varScale="1">
        <p:scale>
          <a:sx n="159" d="100"/>
          <a:sy n="159" d="100"/>
        </p:scale>
        <p:origin x="198" y="13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46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</p:sldLst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microsoft.com/office/2015/10/relationships/revisionInfo" Target="revisionInfo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32.xml"/><Relationship Id="rId21" Type="http://schemas.openxmlformats.org/officeDocument/2006/relationships/slide" Target="slides/slide27.xml"/><Relationship Id="rId42" Type="http://schemas.openxmlformats.org/officeDocument/2006/relationships/slide" Target="slides/slide48.xml"/><Relationship Id="rId47" Type="http://schemas.openxmlformats.org/officeDocument/2006/relationships/slide" Target="slides/slide53.xml"/><Relationship Id="rId63" Type="http://schemas.openxmlformats.org/officeDocument/2006/relationships/slide" Target="slides/slide69.xml"/><Relationship Id="rId68" Type="http://schemas.openxmlformats.org/officeDocument/2006/relationships/slide" Target="slides/slide74.xml"/><Relationship Id="rId84" Type="http://schemas.openxmlformats.org/officeDocument/2006/relationships/slide" Target="slides/slide90.xml"/><Relationship Id="rId16" Type="http://schemas.openxmlformats.org/officeDocument/2006/relationships/slide" Target="slides/slide18.xml"/><Relationship Id="rId11" Type="http://schemas.openxmlformats.org/officeDocument/2006/relationships/slide" Target="slides/slide13.xml"/><Relationship Id="rId32" Type="http://schemas.openxmlformats.org/officeDocument/2006/relationships/slide" Target="slides/slide38.xml"/><Relationship Id="rId37" Type="http://schemas.openxmlformats.org/officeDocument/2006/relationships/slide" Target="slides/slide43.xml"/><Relationship Id="rId53" Type="http://schemas.openxmlformats.org/officeDocument/2006/relationships/slide" Target="slides/slide59.xml"/><Relationship Id="rId58" Type="http://schemas.openxmlformats.org/officeDocument/2006/relationships/slide" Target="slides/slide64.xml"/><Relationship Id="rId74" Type="http://schemas.openxmlformats.org/officeDocument/2006/relationships/slide" Target="slides/slide80.xml"/><Relationship Id="rId79" Type="http://schemas.openxmlformats.org/officeDocument/2006/relationships/slide" Target="slides/slide85.xml"/><Relationship Id="rId5" Type="http://schemas.openxmlformats.org/officeDocument/2006/relationships/slide" Target="slides/slide7.xml"/><Relationship Id="rId19" Type="http://schemas.openxmlformats.org/officeDocument/2006/relationships/slide" Target="slides/slide25.xml"/><Relationship Id="rId14" Type="http://schemas.openxmlformats.org/officeDocument/2006/relationships/slide" Target="slides/slide16.xml"/><Relationship Id="rId22" Type="http://schemas.openxmlformats.org/officeDocument/2006/relationships/slide" Target="slides/slide28.xml"/><Relationship Id="rId27" Type="http://schemas.openxmlformats.org/officeDocument/2006/relationships/slide" Target="slides/slide33.xml"/><Relationship Id="rId30" Type="http://schemas.openxmlformats.org/officeDocument/2006/relationships/slide" Target="slides/slide36.xml"/><Relationship Id="rId35" Type="http://schemas.openxmlformats.org/officeDocument/2006/relationships/slide" Target="slides/slide41.xml"/><Relationship Id="rId43" Type="http://schemas.openxmlformats.org/officeDocument/2006/relationships/slide" Target="slides/slide49.xml"/><Relationship Id="rId48" Type="http://schemas.openxmlformats.org/officeDocument/2006/relationships/slide" Target="slides/slide54.xml"/><Relationship Id="rId56" Type="http://schemas.openxmlformats.org/officeDocument/2006/relationships/slide" Target="slides/slide62.xml"/><Relationship Id="rId64" Type="http://schemas.openxmlformats.org/officeDocument/2006/relationships/slide" Target="slides/slide70.xml"/><Relationship Id="rId69" Type="http://schemas.openxmlformats.org/officeDocument/2006/relationships/slide" Target="slides/slide75.xml"/><Relationship Id="rId77" Type="http://schemas.openxmlformats.org/officeDocument/2006/relationships/slide" Target="slides/slide83.xml"/><Relationship Id="rId8" Type="http://schemas.openxmlformats.org/officeDocument/2006/relationships/slide" Target="slides/slide10.xml"/><Relationship Id="rId51" Type="http://schemas.openxmlformats.org/officeDocument/2006/relationships/slide" Target="slides/slide57.xml"/><Relationship Id="rId72" Type="http://schemas.openxmlformats.org/officeDocument/2006/relationships/slide" Target="slides/slide78.xml"/><Relationship Id="rId80" Type="http://schemas.openxmlformats.org/officeDocument/2006/relationships/slide" Target="slides/slide86.xml"/><Relationship Id="rId85" Type="http://schemas.openxmlformats.org/officeDocument/2006/relationships/slide" Target="slides/slide91.xml"/><Relationship Id="rId3" Type="http://schemas.openxmlformats.org/officeDocument/2006/relationships/slide" Target="slides/slide5.xml"/><Relationship Id="rId12" Type="http://schemas.openxmlformats.org/officeDocument/2006/relationships/slide" Target="slides/slide14.xml"/><Relationship Id="rId17" Type="http://schemas.openxmlformats.org/officeDocument/2006/relationships/slide" Target="slides/slide23.xml"/><Relationship Id="rId25" Type="http://schemas.openxmlformats.org/officeDocument/2006/relationships/slide" Target="slides/slide31.xml"/><Relationship Id="rId33" Type="http://schemas.openxmlformats.org/officeDocument/2006/relationships/slide" Target="slides/slide39.xml"/><Relationship Id="rId38" Type="http://schemas.openxmlformats.org/officeDocument/2006/relationships/slide" Target="slides/slide44.xml"/><Relationship Id="rId46" Type="http://schemas.openxmlformats.org/officeDocument/2006/relationships/slide" Target="slides/slide52.xml"/><Relationship Id="rId59" Type="http://schemas.openxmlformats.org/officeDocument/2006/relationships/slide" Target="slides/slide65.xml"/><Relationship Id="rId67" Type="http://schemas.openxmlformats.org/officeDocument/2006/relationships/slide" Target="slides/slide73.xml"/><Relationship Id="rId20" Type="http://schemas.openxmlformats.org/officeDocument/2006/relationships/slide" Target="slides/slide26.xml"/><Relationship Id="rId41" Type="http://schemas.openxmlformats.org/officeDocument/2006/relationships/slide" Target="slides/slide47.xml"/><Relationship Id="rId54" Type="http://schemas.openxmlformats.org/officeDocument/2006/relationships/slide" Target="slides/slide60.xml"/><Relationship Id="rId62" Type="http://schemas.openxmlformats.org/officeDocument/2006/relationships/slide" Target="slides/slide68.xml"/><Relationship Id="rId70" Type="http://schemas.openxmlformats.org/officeDocument/2006/relationships/slide" Target="slides/slide76.xml"/><Relationship Id="rId75" Type="http://schemas.openxmlformats.org/officeDocument/2006/relationships/slide" Target="slides/slide81.xml"/><Relationship Id="rId83" Type="http://schemas.openxmlformats.org/officeDocument/2006/relationships/slide" Target="slides/slide89.xml"/><Relationship Id="rId88" Type="http://schemas.openxmlformats.org/officeDocument/2006/relationships/slide" Target="slides/slide94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5" Type="http://schemas.openxmlformats.org/officeDocument/2006/relationships/slide" Target="slides/slide17.xml"/><Relationship Id="rId23" Type="http://schemas.openxmlformats.org/officeDocument/2006/relationships/slide" Target="slides/slide29.xml"/><Relationship Id="rId28" Type="http://schemas.openxmlformats.org/officeDocument/2006/relationships/slide" Target="slides/slide34.xml"/><Relationship Id="rId36" Type="http://schemas.openxmlformats.org/officeDocument/2006/relationships/slide" Target="slides/slide42.xml"/><Relationship Id="rId49" Type="http://schemas.openxmlformats.org/officeDocument/2006/relationships/slide" Target="slides/slide55.xml"/><Relationship Id="rId57" Type="http://schemas.openxmlformats.org/officeDocument/2006/relationships/slide" Target="slides/slide63.xml"/><Relationship Id="rId10" Type="http://schemas.openxmlformats.org/officeDocument/2006/relationships/slide" Target="slides/slide12.xml"/><Relationship Id="rId31" Type="http://schemas.openxmlformats.org/officeDocument/2006/relationships/slide" Target="slides/slide37.xml"/><Relationship Id="rId44" Type="http://schemas.openxmlformats.org/officeDocument/2006/relationships/slide" Target="slides/slide50.xml"/><Relationship Id="rId52" Type="http://schemas.openxmlformats.org/officeDocument/2006/relationships/slide" Target="slides/slide58.xml"/><Relationship Id="rId60" Type="http://schemas.openxmlformats.org/officeDocument/2006/relationships/slide" Target="slides/slide66.xml"/><Relationship Id="rId65" Type="http://schemas.openxmlformats.org/officeDocument/2006/relationships/slide" Target="slides/slide71.xml"/><Relationship Id="rId73" Type="http://schemas.openxmlformats.org/officeDocument/2006/relationships/slide" Target="slides/slide79.xml"/><Relationship Id="rId78" Type="http://schemas.openxmlformats.org/officeDocument/2006/relationships/slide" Target="slides/slide84.xml"/><Relationship Id="rId81" Type="http://schemas.openxmlformats.org/officeDocument/2006/relationships/slide" Target="slides/slide87.xml"/><Relationship Id="rId86" Type="http://schemas.openxmlformats.org/officeDocument/2006/relationships/slide" Target="slides/slide9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3" Type="http://schemas.openxmlformats.org/officeDocument/2006/relationships/slide" Target="slides/slide15.xml"/><Relationship Id="rId18" Type="http://schemas.openxmlformats.org/officeDocument/2006/relationships/slide" Target="slides/slide24.xml"/><Relationship Id="rId39" Type="http://schemas.openxmlformats.org/officeDocument/2006/relationships/slide" Target="slides/slide45.xml"/><Relationship Id="rId34" Type="http://schemas.openxmlformats.org/officeDocument/2006/relationships/slide" Target="slides/slide40.xml"/><Relationship Id="rId50" Type="http://schemas.openxmlformats.org/officeDocument/2006/relationships/slide" Target="slides/slide56.xml"/><Relationship Id="rId55" Type="http://schemas.openxmlformats.org/officeDocument/2006/relationships/slide" Target="slides/slide61.xml"/><Relationship Id="rId76" Type="http://schemas.openxmlformats.org/officeDocument/2006/relationships/slide" Target="slides/slide82.xml"/><Relationship Id="rId7" Type="http://schemas.openxmlformats.org/officeDocument/2006/relationships/slide" Target="slides/slide9.xml"/><Relationship Id="rId71" Type="http://schemas.openxmlformats.org/officeDocument/2006/relationships/slide" Target="slides/slide77.xml"/><Relationship Id="rId2" Type="http://schemas.openxmlformats.org/officeDocument/2006/relationships/slide" Target="slides/slide2.xml"/><Relationship Id="rId29" Type="http://schemas.openxmlformats.org/officeDocument/2006/relationships/slide" Target="slides/slide35.xml"/><Relationship Id="rId24" Type="http://schemas.openxmlformats.org/officeDocument/2006/relationships/slide" Target="slides/slide30.xml"/><Relationship Id="rId40" Type="http://schemas.openxmlformats.org/officeDocument/2006/relationships/slide" Target="slides/slide46.xml"/><Relationship Id="rId45" Type="http://schemas.openxmlformats.org/officeDocument/2006/relationships/slide" Target="slides/slide51.xml"/><Relationship Id="rId66" Type="http://schemas.openxmlformats.org/officeDocument/2006/relationships/slide" Target="slides/slide72.xml"/><Relationship Id="rId87" Type="http://schemas.openxmlformats.org/officeDocument/2006/relationships/slide" Target="slides/slide93.xml"/><Relationship Id="rId61" Type="http://schemas.openxmlformats.org/officeDocument/2006/relationships/slide" Target="slides/slide67.xml"/><Relationship Id="rId8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B756D-E718-4D6A-9F21-294070360D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A9331-A92F-4513-9007-D99C9E7D2EF9}">
      <dgm:prSet phldrT="[Text]" custT="1"/>
      <dgm:spPr>
        <a:xfrm>
          <a:off x="2342474" y="223656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Type of Data Models</a:t>
          </a:r>
        </a:p>
      </dgm:t>
    </dgm:pt>
    <dgm:pt modelId="{9B6E136E-FF6A-4DE3-B604-B5A737DC4ED0}" type="parTrans" cxnId="{F9ED7BA6-2492-4A89-9D2F-AEA7A2B6488C}">
      <dgm:prSet/>
      <dgm:spPr/>
      <dgm:t>
        <a:bodyPr/>
        <a:lstStyle/>
        <a:p>
          <a:endParaRPr lang="en-US"/>
        </a:p>
      </dgm:t>
    </dgm:pt>
    <dgm:pt modelId="{C71A0F44-1FC1-4CA1-BE50-54C52426A59F}" type="sibTrans" cxnId="{F9ED7BA6-2492-4A89-9D2F-AEA7A2B6488C}">
      <dgm:prSet/>
      <dgm:spPr/>
      <dgm:t>
        <a:bodyPr/>
        <a:lstStyle/>
        <a:p>
          <a:endParaRPr lang="en-US"/>
        </a:p>
      </dgm:t>
    </dgm:pt>
    <dgm:pt modelId="{BB9B4AC5-47B3-457D-BB69-7468E5099709}">
      <dgm:prSet phldrT="[Text]" custT="1"/>
      <dgm:spPr>
        <a:xfrm>
          <a:off x="2342474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Star Schema</a:t>
          </a:r>
        </a:p>
      </dgm:t>
    </dgm:pt>
    <dgm:pt modelId="{7F732736-2904-42B9-B318-72FE90596ABA}" type="parTrans" cxnId="{F860B2D4-6860-4B3E-8D30-D863D1FC84E8}">
      <dgm:prSet/>
      <dgm:spPr>
        <a:xfrm>
          <a:off x="3264535" y="1191437"/>
          <a:ext cx="91440" cy="4064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E7DF482E-1F81-4940-A8D9-36B5BE80545C}" type="sibTrans" cxnId="{F860B2D4-6860-4B3E-8D30-D863D1FC84E8}">
      <dgm:prSet/>
      <dgm:spPr/>
      <dgm:t>
        <a:bodyPr/>
        <a:lstStyle/>
        <a:p>
          <a:endParaRPr lang="en-US"/>
        </a:p>
      </dgm:t>
    </dgm:pt>
    <dgm:pt modelId="{A2EBAE6F-F38F-4948-8518-B927DC8515E5}">
      <dgm:prSet phldrT="[Text]" custT="1"/>
      <dgm:spPr>
        <a:xfrm>
          <a:off x="4684503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Snowflake Schema</a:t>
          </a:r>
        </a:p>
      </dgm:t>
    </dgm:pt>
    <dgm:pt modelId="{6599A0B5-E77F-4A55-88E0-41EC8327559B}" type="parTrans" cxnId="{F0CDA7C1-E34A-4E48-9502-A099319FC0FF}">
      <dgm:prSet/>
      <dgm:spPr>
        <a:xfrm>
          <a:off x="331025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33"/>
              </a:lnTo>
              <a:lnTo>
                <a:pt x="2342029" y="203233"/>
              </a:lnTo>
              <a:lnTo>
                <a:pt x="2342029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C4F6E6E2-35BA-4164-97DB-575D72534CBE}" type="sibTrans" cxnId="{F0CDA7C1-E34A-4E48-9502-A099319FC0FF}">
      <dgm:prSet/>
      <dgm:spPr/>
      <dgm:t>
        <a:bodyPr/>
        <a:lstStyle/>
        <a:p>
          <a:endParaRPr lang="en-US"/>
        </a:p>
      </dgm:t>
    </dgm:pt>
    <dgm:pt modelId="{56ADF28A-7958-4E36-A37F-D60AF6A2C4CE}">
      <dgm:prSet custT="1"/>
      <dgm:spPr>
        <a:xfrm>
          <a:off x="444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Flat or Denormalized</a:t>
          </a:r>
        </a:p>
      </dgm:t>
    </dgm:pt>
    <dgm:pt modelId="{DEE5D828-CC78-425A-B8EC-965D1D755029}" type="parTrans" cxnId="{DC32E4A7-C611-4688-B2B1-F8D73D0ACC13}">
      <dgm:prSet/>
      <dgm:spPr>
        <a:xfrm>
          <a:off x="96822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2342029" y="0"/>
              </a:moveTo>
              <a:lnTo>
                <a:pt x="2342029" y="203233"/>
              </a:lnTo>
              <a:lnTo>
                <a:pt x="0" y="203233"/>
              </a:lnTo>
              <a:lnTo>
                <a:pt x="0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FFF46AC0-F6B1-45B1-8C68-B6D348FCB796}" type="sibTrans" cxnId="{DC32E4A7-C611-4688-B2B1-F8D73D0ACC13}">
      <dgm:prSet/>
      <dgm:spPr/>
      <dgm:t>
        <a:bodyPr/>
        <a:lstStyle/>
        <a:p>
          <a:endParaRPr lang="en-US"/>
        </a:p>
      </dgm:t>
    </dgm:pt>
    <dgm:pt modelId="{C8FE54B0-10DF-47CC-AF85-0F2B2463B6E2}" type="pres">
      <dgm:prSet presAssocID="{C05B756D-E718-4D6A-9F21-294070360D7A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B44DA052-8E9A-491D-A14E-8A9A142E17F2}" type="pres">
      <dgm:prSet presAssocID="{A34A9331-A92F-4513-9007-D99C9E7D2EF9}" presName="hierRoot1" presStyleCnt="0">
        <dgm:presLayoutVars>
          <dgm:hierBranch val="init"/>
        </dgm:presLayoutVars>
      </dgm:prSet>
      <dgm:spPr/>
    </dgm:pt>
    <dgm:pt modelId="{1BC3FDBF-72EC-4030-96C0-537579BC960A}" type="pres">
      <dgm:prSet presAssocID="{A34A9331-A92F-4513-9007-D99C9E7D2EF9}" presName="rootComposite1" presStyleCnt="0"/>
      <dgm:spPr/>
    </dgm:pt>
    <dgm:pt modelId="{E1492784-1814-41F7-89FD-761332CE22C6}" type="pres">
      <dgm:prSet presAssocID="{A34A9331-A92F-4513-9007-D99C9E7D2EF9}" presName="rootText1" presStyleLbl="node0" presStyleIdx="0" presStyleCnt="1" custScaleX="185674">
        <dgm:presLayoutVars>
          <dgm:chPref val="3"/>
        </dgm:presLayoutVars>
      </dgm:prSet>
      <dgm:spPr/>
    </dgm:pt>
    <dgm:pt modelId="{76D82E0F-8191-4666-9195-0EBDB6345452}" type="pres">
      <dgm:prSet presAssocID="{A34A9331-A92F-4513-9007-D99C9E7D2EF9}" presName="rootConnector1" presStyleLbl="node1" presStyleIdx="0" presStyleCnt="0"/>
      <dgm:spPr/>
    </dgm:pt>
    <dgm:pt modelId="{349DBBB3-6774-4B2E-904B-0030E5AD90A1}" type="pres">
      <dgm:prSet presAssocID="{A34A9331-A92F-4513-9007-D99C9E7D2EF9}" presName="hierChild2" presStyleCnt="0"/>
      <dgm:spPr/>
    </dgm:pt>
    <dgm:pt modelId="{1B263692-A606-4BF8-BCA6-289FD3468108}" type="pres">
      <dgm:prSet presAssocID="{6599A0B5-E77F-4A55-88E0-41EC8327559B}" presName="Name37" presStyleLbl="parChTrans1D2" presStyleIdx="0" presStyleCnt="3"/>
      <dgm:spPr/>
    </dgm:pt>
    <dgm:pt modelId="{C3D23D96-C1EC-4908-B34B-DA252F8DE832}" type="pres">
      <dgm:prSet presAssocID="{A2EBAE6F-F38F-4948-8518-B927DC8515E5}" presName="hierRoot2" presStyleCnt="0">
        <dgm:presLayoutVars>
          <dgm:hierBranch val="init"/>
        </dgm:presLayoutVars>
      </dgm:prSet>
      <dgm:spPr/>
    </dgm:pt>
    <dgm:pt modelId="{C311DBA3-B4A1-41D6-B92E-8F41F8A4F0E7}" type="pres">
      <dgm:prSet presAssocID="{A2EBAE6F-F38F-4948-8518-B927DC8515E5}" presName="rootComposite" presStyleCnt="0"/>
      <dgm:spPr/>
    </dgm:pt>
    <dgm:pt modelId="{24CA003F-61B9-43FD-9352-6DB2104996F3}" type="pres">
      <dgm:prSet presAssocID="{A2EBAE6F-F38F-4948-8518-B927DC8515E5}" presName="rootText" presStyleLbl="node2" presStyleIdx="0" presStyleCnt="3">
        <dgm:presLayoutVars>
          <dgm:chPref val="3"/>
        </dgm:presLayoutVars>
      </dgm:prSet>
      <dgm:spPr/>
    </dgm:pt>
    <dgm:pt modelId="{DF92BEF9-312D-46F3-9911-C9183EBA584A}" type="pres">
      <dgm:prSet presAssocID="{A2EBAE6F-F38F-4948-8518-B927DC8515E5}" presName="rootConnector" presStyleLbl="node2" presStyleIdx="0" presStyleCnt="3"/>
      <dgm:spPr/>
    </dgm:pt>
    <dgm:pt modelId="{C015FE2A-A977-47B8-91C8-7B3103B83582}" type="pres">
      <dgm:prSet presAssocID="{A2EBAE6F-F38F-4948-8518-B927DC8515E5}" presName="hierChild4" presStyleCnt="0"/>
      <dgm:spPr/>
    </dgm:pt>
    <dgm:pt modelId="{73B72BA7-7665-4031-9B21-2773AD5EE25E}" type="pres">
      <dgm:prSet presAssocID="{A2EBAE6F-F38F-4948-8518-B927DC8515E5}" presName="hierChild5" presStyleCnt="0"/>
      <dgm:spPr/>
    </dgm:pt>
    <dgm:pt modelId="{44FB1151-839B-43B8-8E35-F7CF503D8D21}" type="pres">
      <dgm:prSet presAssocID="{7F732736-2904-42B9-B318-72FE90596ABA}" presName="Name37" presStyleLbl="parChTrans1D2" presStyleIdx="1" presStyleCnt="3"/>
      <dgm:spPr/>
    </dgm:pt>
    <dgm:pt modelId="{AAEC2030-3AAE-4E69-9B07-E9C0A0DE0648}" type="pres">
      <dgm:prSet presAssocID="{BB9B4AC5-47B3-457D-BB69-7468E5099709}" presName="hierRoot2" presStyleCnt="0">
        <dgm:presLayoutVars>
          <dgm:hierBranch val="init"/>
        </dgm:presLayoutVars>
      </dgm:prSet>
      <dgm:spPr/>
    </dgm:pt>
    <dgm:pt modelId="{6BD9C297-2F53-446B-ADBE-18B88307B70F}" type="pres">
      <dgm:prSet presAssocID="{BB9B4AC5-47B3-457D-BB69-7468E5099709}" presName="rootComposite" presStyleCnt="0"/>
      <dgm:spPr/>
    </dgm:pt>
    <dgm:pt modelId="{E228290B-8D71-4A90-9BED-D5723C181B6F}" type="pres">
      <dgm:prSet presAssocID="{BB9B4AC5-47B3-457D-BB69-7468E5099709}" presName="rootText" presStyleLbl="node2" presStyleIdx="1" presStyleCnt="3">
        <dgm:presLayoutVars>
          <dgm:chPref val="3"/>
        </dgm:presLayoutVars>
      </dgm:prSet>
      <dgm:spPr/>
    </dgm:pt>
    <dgm:pt modelId="{EC66B850-8A8B-4566-8F51-524C2727CA58}" type="pres">
      <dgm:prSet presAssocID="{BB9B4AC5-47B3-457D-BB69-7468E5099709}" presName="rootConnector" presStyleLbl="node2" presStyleIdx="1" presStyleCnt="3"/>
      <dgm:spPr/>
    </dgm:pt>
    <dgm:pt modelId="{2DEBDC1A-76BB-4A79-872C-DA0B83ACDADC}" type="pres">
      <dgm:prSet presAssocID="{BB9B4AC5-47B3-457D-BB69-7468E5099709}" presName="hierChild4" presStyleCnt="0"/>
      <dgm:spPr/>
    </dgm:pt>
    <dgm:pt modelId="{C83A6325-0A5F-4F9D-A1D5-ADB6BA96FE28}" type="pres">
      <dgm:prSet presAssocID="{BB9B4AC5-47B3-457D-BB69-7468E5099709}" presName="hierChild5" presStyleCnt="0"/>
      <dgm:spPr/>
    </dgm:pt>
    <dgm:pt modelId="{FEA99F5C-3FB0-4B9A-8FBA-55273F6BE0F1}" type="pres">
      <dgm:prSet presAssocID="{DEE5D828-CC78-425A-B8EC-965D1D755029}" presName="Name37" presStyleLbl="parChTrans1D2" presStyleIdx="2" presStyleCnt="3"/>
      <dgm:spPr/>
    </dgm:pt>
    <dgm:pt modelId="{AFDE42A0-E11D-41D6-ACA8-3DED8A27A8E9}" type="pres">
      <dgm:prSet presAssocID="{56ADF28A-7958-4E36-A37F-D60AF6A2C4CE}" presName="hierRoot2" presStyleCnt="0">
        <dgm:presLayoutVars>
          <dgm:hierBranch val="init"/>
        </dgm:presLayoutVars>
      </dgm:prSet>
      <dgm:spPr/>
    </dgm:pt>
    <dgm:pt modelId="{183EE207-6E2E-46CC-A5FE-7DE6A2DD1180}" type="pres">
      <dgm:prSet presAssocID="{56ADF28A-7958-4E36-A37F-D60AF6A2C4CE}" presName="rootComposite" presStyleCnt="0"/>
      <dgm:spPr/>
    </dgm:pt>
    <dgm:pt modelId="{D1927631-C970-4AE1-8772-862A0562BABF}" type="pres">
      <dgm:prSet presAssocID="{56ADF28A-7958-4E36-A37F-D60AF6A2C4CE}" presName="rootText" presStyleLbl="node2" presStyleIdx="2" presStyleCnt="3">
        <dgm:presLayoutVars>
          <dgm:chPref val="3"/>
        </dgm:presLayoutVars>
      </dgm:prSet>
      <dgm:spPr/>
    </dgm:pt>
    <dgm:pt modelId="{84E6256C-AF9C-4192-A5A6-5799C95766BD}" type="pres">
      <dgm:prSet presAssocID="{56ADF28A-7958-4E36-A37F-D60AF6A2C4CE}" presName="rootConnector" presStyleLbl="node2" presStyleIdx="2" presStyleCnt="3"/>
      <dgm:spPr/>
    </dgm:pt>
    <dgm:pt modelId="{D5FFF05A-B0FF-487E-A5A2-D3A147396F4B}" type="pres">
      <dgm:prSet presAssocID="{56ADF28A-7958-4E36-A37F-D60AF6A2C4CE}" presName="hierChild4" presStyleCnt="0"/>
      <dgm:spPr/>
    </dgm:pt>
    <dgm:pt modelId="{98BB7052-CFDC-41AC-9527-31AD1CA72C00}" type="pres">
      <dgm:prSet presAssocID="{56ADF28A-7958-4E36-A37F-D60AF6A2C4CE}" presName="hierChild5" presStyleCnt="0"/>
      <dgm:spPr/>
    </dgm:pt>
    <dgm:pt modelId="{661E36A2-DCAE-4346-A2F6-99C70235DC67}" type="pres">
      <dgm:prSet presAssocID="{A34A9331-A92F-4513-9007-D99C9E7D2EF9}" presName="hierChild3" presStyleCnt="0"/>
      <dgm:spPr/>
    </dgm:pt>
  </dgm:ptLst>
  <dgm:cxnLst>
    <dgm:cxn modelId="{A6C70070-7F16-45EA-8763-6764A65FA009}" type="presOf" srcId="{A34A9331-A92F-4513-9007-D99C9E7D2EF9}" destId="{E1492784-1814-41F7-89FD-761332CE22C6}" srcOrd="0" destOrd="0" presId="urn:microsoft.com/office/officeart/2005/8/layout/orgChart1"/>
    <dgm:cxn modelId="{44B1FD50-46B8-44EF-8092-F95C56EB5C8F}" type="presOf" srcId="{56ADF28A-7958-4E36-A37F-D60AF6A2C4CE}" destId="{84E6256C-AF9C-4192-A5A6-5799C95766BD}" srcOrd="1" destOrd="0" presId="urn:microsoft.com/office/officeart/2005/8/layout/orgChart1"/>
    <dgm:cxn modelId="{475DB752-362F-4C4D-B672-FC51785230A1}" type="presOf" srcId="{BB9B4AC5-47B3-457D-BB69-7468E5099709}" destId="{EC66B850-8A8B-4566-8F51-524C2727CA58}" srcOrd="1" destOrd="0" presId="urn:microsoft.com/office/officeart/2005/8/layout/orgChart1"/>
    <dgm:cxn modelId="{9C0E6074-58F4-4847-BE93-C07EC2D85A8B}" type="presOf" srcId="{A2EBAE6F-F38F-4948-8518-B927DC8515E5}" destId="{24CA003F-61B9-43FD-9352-6DB2104996F3}" srcOrd="0" destOrd="0" presId="urn:microsoft.com/office/officeart/2005/8/layout/orgChart1"/>
    <dgm:cxn modelId="{E36BB97E-3C8E-4DAD-A93E-C3F976B17028}" type="presOf" srcId="{A2EBAE6F-F38F-4948-8518-B927DC8515E5}" destId="{DF92BEF9-312D-46F3-9911-C9183EBA584A}" srcOrd="1" destOrd="0" presId="urn:microsoft.com/office/officeart/2005/8/layout/orgChart1"/>
    <dgm:cxn modelId="{F9ED7BA6-2492-4A89-9D2F-AEA7A2B6488C}" srcId="{C05B756D-E718-4D6A-9F21-294070360D7A}" destId="{A34A9331-A92F-4513-9007-D99C9E7D2EF9}" srcOrd="0" destOrd="0" parTransId="{9B6E136E-FF6A-4DE3-B604-B5A737DC4ED0}" sibTransId="{C71A0F44-1FC1-4CA1-BE50-54C52426A59F}"/>
    <dgm:cxn modelId="{DC32E4A7-C611-4688-B2B1-F8D73D0ACC13}" srcId="{A34A9331-A92F-4513-9007-D99C9E7D2EF9}" destId="{56ADF28A-7958-4E36-A37F-D60AF6A2C4CE}" srcOrd="2" destOrd="0" parTransId="{DEE5D828-CC78-425A-B8EC-965D1D755029}" sibTransId="{FFF46AC0-F6B1-45B1-8C68-B6D348FCB796}"/>
    <dgm:cxn modelId="{ADD851B1-12B1-46B2-9903-5F4DE2B7934E}" type="presOf" srcId="{A34A9331-A92F-4513-9007-D99C9E7D2EF9}" destId="{76D82E0F-8191-4666-9195-0EBDB6345452}" srcOrd="1" destOrd="0" presId="urn:microsoft.com/office/officeart/2005/8/layout/orgChart1"/>
    <dgm:cxn modelId="{1B10BABE-B655-4F7D-A97D-7AE3EB4EB697}" type="presOf" srcId="{6599A0B5-E77F-4A55-88E0-41EC8327559B}" destId="{1B263692-A606-4BF8-BCA6-289FD3468108}" srcOrd="0" destOrd="0" presId="urn:microsoft.com/office/officeart/2005/8/layout/orgChart1"/>
    <dgm:cxn modelId="{F0CDA7C1-E34A-4E48-9502-A099319FC0FF}" srcId="{A34A9331-A92F-4513-9007-D99C9E7D2EF9}" destId="{A2EBAE6F-F38F-4948-8518-B927DC8515E5}" srcOrd="0" destOrd="0" parTransId="{6599A0B5-E77F-4A55-88E0-41EC8327559B}" sibTransId="{C4F6E6E2-35BA-4164-97DB-575D72534CBE}"/>
    <dgm:cxn modelId="{F860B2D4-6860-4B3E-8D30-D863D1FC84E8}" srcId="{A34A9331-A92F-4513-9007-D99C9E7D2EF9}" destId="{BB9B4AC5-47B3-457D-BB69-7468E5099709}" srcOrd="1" destOrd="0" parTransId="{7F732736-2904-42B9-B318-72FE90596ABA}" sibTransId="{E7DF482E-1F81-4940-A8D9-36B5BE80545C}"/>
    <dgm:cxn modelId="{AC1D04DA-291E-4858-85D0-80004C9061DD}" type="presOf" srcId="{7F732736-2904-42B9-B318-72FE90596ABA}" destId="{44FB1151-839B-43B8-8E35-F7CF503D8D21}" srcOrd="0" destOrd="0" presId="urn:microsoft.com/office/officeart/2005/8/layout/orgChart1"/>
    <dgm:cxn modelId="{70ADB5DA-5A27-415F-8757-FDD7CB762E03}" type="presOf" srcId="{DEE5D828-CC78-425A-B8EC-965D1D755029}" destId="{FEA99F5C-3FB0-4B9A-8FBA-55273F6BE0F1}" srcOrd="0" destOrd="0" presId="urn:microsoft.com/office/officeart/2005/8/layout/orgChart1"/>
    <dgm:cxn modelId="{E517C6DD-F1D7-47E4-B090-CEB86499AAB5}" type="presOf" srcId="{56ADF28A-7958-4E36-A37F-D60AF6A2C4CE}" destId="{D1927631-C970-4AE1-8772-862A0562BABF}" srcOrd="0" destOrd="0" presId="urn:microsoft.com/office/officeart/2005/8/layout/orgChart1"/>
    <dgm:cxn modelId="{367B5DE3-AB19-4E86-874C-A7D467596233}" type="presOf" srcId="{BB9B4AC5-47B3-457D-BB69-7468E5099709}" destId="{E228290B-8D71-4A90-9BED-D5723C181B6F}" srcOrd="0" destOrd="0" presId="urn:microsoft.com/office/officeart/2005/8/layout/orgChart1"/>
    <dgm:cxn modelId="{C244A4FC-E4AE-4AEE-8C85-34E1361DAAB7}" type="presOf" srcId="{C05B756D-E718-4D6A-9F21-294070360D7A}" destId="{C8FE54B0-10DF-47CC-AF85-0F2B2463B6E2}" srcOrd="0" destOrd="0" presId="urn:microsoft.com/office/officeart/2005/8/layout/orgChart1"/>
    <dgm:cxn modelId="{05FAF4B1-2713-4512-96EE-511908449F86}" type="presParOf" srcId="{C8FE54B0-10DF-47CC-AF85-0F2B2463B6E2}" destId="{B44DA052-8E9A-491D-A14E-8A9A142E17F2}" srcOrd="0" destOrd="0" presId="urn:microsoft.com/office/officeart/2005/8/layout/orgChart1"/>
    <dgm:cxn modelId="{D1C0BB51-5A86-41EB-9149-0E4749B88BBB}" type="presParOf" srcId="{B44DA052-8E9A-491D-A14E-8A9A142E17F2}" destId="{1BC3FDBF-72EC-4030-96C0-537579BC960A}" srcOrd="0" destOrd="0" presId="urn:microsoft.com/office/officeart/2005/8/layout/orgChart1"/>
    <dgm:cxn modelId="{5466F9D8-8B38-454E-BD20-DAB02F86D7F5}" type="presParOf" srcId="{1BC3FDBF-72EC-4030-96C0-537579BC960A}" destId="{E1492784-1814-41F7-89FD-761332CE22C6}" srcOrd="0" destOrd="0" presId="urn:microsoft.com/office/officeart/2005/8/layout/orgChart1"/>
    <dgm:cxn modelId="{EA6B94D1-6F80-4477-9601-96ECAFE0EA20}" type="presParOf" srcId="{1BC3FDBF-72EC-4030-96C0-537579BC960A}" destId="{76D82E0F-8191-4666-9195-0EBDB6345452}" srcOrd="1" destOrd="0" presId="urn:microsoft.com/office/officeart/2005/8/layout/orgChart1"/>
    <dgm:cxn modelId="{F2A92262-46E3-4428-ABA2-A1E5B3A9054D}" type="presParOf" srcId="{B44DA052-8E9A-491D-A14E-8A9A142E17F2}" destId="{349DBBB3-6774-4B2E-904B-0030E5AD90A1}" srcOrd="1" destOrd="0" presId="urn:microsoft.com/office/officeart/2005/8/layout/orgChart1"/>
    <dgm:cxn modelId="{7C441543-D068-43A7-A440-46E56A7AA779}" type="presParOf" srcId="{349DBBB3-6774-4B2E-904B-0030E5AD90A1}" destId="{1B263692-A606-4BF8-BCA6-289FD3468108}" srcOrd="0" destOrd="0" presId="urn:microsoft.com/office/officeart/2005/8/layout/orgChart1"/>
    <dgm:cxn modelId="{FF8D84EB-80DE-4A1C-9F0D-38120328731F}" type="presParOf" srcId="{349DBBB3-6774-4B2E-904B-0030E5AD90A1}" destId="{C3D23D96-C1EC-4908-B34B-DA252F8DE832}" srcOrd="1" destOrd="0" presId="urn:microsoft.com/office/officeart/2005/8/layout/orgChart1"/>
    <dgm:cxn modelId="{1A9BB532-DDD2-435C-A8AC-A75720858FCB}" type="presParOf" srcId="{C3D23D96-C1EC-4908-B34B-DA252F8DE832}" destId="{C311DBA3-B4A1-41D6-B92E-8F41F8A4F0E7}" srcOrd="0" destOrd="0" presId="urn:microsoft.com/office/officeart/2005/8/layout/orgChart1"/>
    <dgm:cxn modelId="{FD62F9B1-5269-4C04-95E2-81B8890D8AA2}" type="presParOf" srcId="{C311DBA3-B4A1-41D6-B92E-8F41F8A4F0E7}" destId="{24CA003F-61B9-43FD-9352-6DB2104996F3}" srcOrd="0" destOrd="0" presId="urn:microsoft.com/office/officeart/2005/8/layout/orgChart1"/>
    <dgm:cxn modelId="{95E8DBD7-8242-4D1D-A81B-1426C17EBDC1}" type="presParOf" srcId="{C311DBA3-B4A1-41D6-B92E-8F41F8A4F0E7}" destId="{DF92BEF9-312D-46F3-9911-C9183EBA584A}" srcOrd="1" destOrd="0" presId="urn:microsoft.com/office/officeart/2005/8/layout/orgChart1"/>
    <dgm:cxn modelId="{1B48053B-68E8-4C97-9152-83BEF269B071}" type="presParOf" srcId="{C3D23D96-C1EC-4908-B34B-DA252F8DE832}" destId="{C015FE2A-A977-47B8-91C8-7B3103B83582}" srcOrd="1" destOrd="0" presId="urn:microsoft.com/office/officeart/2005/8/layout/orgChart1"/>
    <dgm:cxn modelId="{1036EE54-CF2F-42A9-A069-42F4729DA6AA}" type="presParOf" srcId="{C3D23D96-C1EC-4908-B34B-DA252F8DE832}" destId="{73B72BA7-7665-4031-9B21-2773AD5EE25E}" srcOrd="2" destOrd="0" presId="urn:microsoft.com/office/officeart/2005/8/layout/orgChart1"/>
    <dgm:cxn modelId="{81162C73-8F72-42FB-88E3-68A5EB3631CF}" type="presParOf" srcId="{349DBBB3-6774-4B2E-904B-0030E5AD90A1}" destId="{44FB1151-839B-43B8-8E35-F7CF503D8D21}" srcOrd="2" destOrd="0" presId="urn:microsoft.com/office/officeart/2005/8/layout/orgChart1"/>
    <dgm:cxn modelId="{80BB5894-B33C-4ACB-A6BD-6D2AC21A86AD}" type="presParOf" srcId="{349DBBB3-6774-4B2E-904B-0030E5AD90A1}" destId="{AAEC2030-3AAE-4E69-9B07-E9C0A0DE0648}" srcOrd="3" destOrd="0" presId="urn:microsoft.com/office/officeart/2005/8/layout/orgChart1"/>
    <dgm:cxn modelId="{DEABDBFC-E913-429A-B918-D51F4C93535C}" type="presParOf" srcId="{AAEC2030-3AAE-4E69-9B07-E9C0A0DE0648}" destId="{6BD9C297-2F53-446B-ADBE-18B88307B70F}" srcOrd="0" destOrd="0" presId="urn:microsoft.com/office/officeart/2005/8/layout/orgChart1"/>
    <dgm:cxn modelId="{81BAEE66-1934-4571-8689-66F2EE5B8463}" type="presParOf" srcId="{6BD9C297-2F53-446B-ADBE-18B88307B70F}" destId="{E228290B-8D71-4A90-9BED-D5723C181B6F}" srcOrd="0" destOrd="0" presId="urn:microsoft.com/office/officeart/2005/8/layout/orgChart1"/>
    <dgm:cxn modelId="{3C67AB57-9E18-4746-A130-A8A96825A350}" type="presParOf" srcId="{6BD9C297-2F53-446B-ADBE-18B88307B70F}" destId="{EC66B850-8A8B-4566-8F51-524C2727CA58}" srcOrd="1" destOrd="0" presId="urn:microsoft.com/office/officeart/2005/8/layout/orgChart1"/>
    <dgm:cxn modelId="{9D21B157-D501-4286-ABA9-E9BCDB3E2866}" type="presParOf" srcId="{AAEC2030-3AAE-4E69-9B07-E9C0A0DE0648}" destId="{2DEBDC1A-76BB-4A79-872C-DA0B83ACDADC}" srcOrd="1" destOrd="0" presId="urn:microsoft.com/office/officeart/2005/8/layout/orgChart1"/>
    <dgm:cxn modelId="{3F36CE16-BC87-4698-BD1B-F55E9C74BE72}" type="presParOf" srcId="{AAEC2030-3AAE-4E69-9B07-E9C0A0DE0648}" destId="{C83A6325-0A5F-4F9D-A1D5-ADB6BA96FE28}" srcOrd="2" destOrd="0" presId="urn:microsoft.com/office/officeart/2005/8/layout/orgChart1"/>
    <dgm:cxn modelId="{5EC5E275-987A-4730-9C6F-FC7E3E7825B3}" type="presParOf" srcId="{349DBBB3-6774-4B2E-904B-0030E5AD90A1}" destId="{FEA99F5C-3FB0-4B9A-8FBA-55273F6BE0F1}" srcOrd="4" destOrd="0" presId="urn:microsoft.com/office/officeart/2005/8/layout/orgChart1"/>
    <dgm:cxn modelId="{2411642D-586B-43ED-AB01-AE5B5C714B6B}" type="presParOf" srcId="{349DBBB3-6774-4B2E-904B-0030E5AD90A1}" destId="{AFDE42A0-E11D-41D6-ACA8-3DED8A27A8E9}" srcOrd="5" destOrd="0" presId="urn:microsoft.com/office/officeart/2005/8/layout/orgChart1"/>
    <dgm:cxn modelId="{7B9637D5-41E9-4607-8FAF-3A3DE23A030B}" type="presParOf" srcId="{AFDE42A0-E11D-41D6-ACA8-3DED8A27A8E9}" destId="{183EE207-6E2E-46CC-A5FE-7DE6A2DD1180}" srcOrd="0" destOrd="0" presId="urn:microsoft.com/office/officeart/2005/8/layout/orgChart1"/>
    <dgm:cxn modelId="{64E28FCF-6A35-433E-9DD9-D6948636FEFA}" type="presParOf" srcId="{183EE207-6E2E-46CC-A5FE-7DE6A2DD1180}" destId="{D1927631-C970-4AE1-8772-862A0562BABF}" srcOrd="0" destOrd="0" presId="urn:microsoft.com/office/officeart/2005/8/layout/orgChart1"/>
    <dgm:cxn modelId="{CEF5E42A-71A5-4609-80CE-C750DD3FBA2F}" type="presParOf" srcId="{183EE207-6E2E-46CC-A5FE-7DE6A2DD1180}" destId="{84E6256C-AF9C-4192-A5A6-5799C95766BD}" srcOrd="1" destOrd="0" presId="urn:microsoft.com/office/officeart/2005/8/layout/orgChart1"/>
    <dgm:cxn modelId="{6C231052-A94D-4889-88A7-CEBA82508768}" type="presParOf" srcId="{AFDE42A0-E11D-41D6-ACA8-3DED8A27A8E9}" destId="{D5FFF05A-B0FF-487E-A5A2-D3A147396F4B}" srcOrd="1" destOrd="0" presId="urn:microsoft.com/office/officeart/2005/8/layout/orgChart1"/>
    <dgm:cxn modelId="{B2CEA238-72CA-4317-B577-C7DD45F7F93A}" type="presParOf" srcId="{AFDE42A0-E11D-41D6-ACA8-3DED8A27A8E9}" destId="{98BB7052-CFDC-41AC-9527-31AD1CA72C00}" srcOrd="2" destOrd="0" presId="urn:microsoft.com/office/officeart/2005/8/layout/orgChart1"/>
    <dgm:cxn modelId="{78A6609A-B653-4723-9AAC-ECE308F9416E}" type="presParOf" srcId="{B44DA052-8E9A-491D-A14E-8A9A142E17F2}" destId="{661E36A2-DCAE-4346-A2F6-99C70235DC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5B756D-E718-4D6A-9F21-294070360D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A9331-A92F-4513-9007-D99C9E7D2EF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solidFill>
                <a:srgbClr val="505050"/>
              </a:solidFill>
            </a:rPr>
            <a:t>Three ways to write M</a:t>
          </a:r>
          <a:endParaRPr lang="en-US" sz="2400" b="1" kern="1200" dirty="0">
            <a:solidFill>
              <a:srgbClr val="505050"/>
            </a:solidFill>
            <a:latin typeface="+mj-lt"/>
            <a:ea typeface="+mn-ea"/>
            <a:cs typeface="+mn-cs"/>
          </a:endParaRPr>
        </a:p>
      </dgm:t>
    </dgm:pt>
    <dgm:pt modelId="{9B6E136E-FF6A-4DE3-B604-B5A737DC4ED0}" type="parTrans" cxnId="{F9ED7BA6-2492-4A89-9D2F-AEA7A2B6488C}">
      <dgm:prSet/>
      <dgm:spPr/>
      <dgm:t>
        <a:bodyPr/>
        <a:lstStyle/>
        <a:p>
          <a:endParaRPr lang="en-US"/>
        </a:p>
      </dgm:t>
    </dgm:pt>
    <dgm:pt modelId="{C71A0F44-1FC1-4CA1-BE50-54C52426A59F}" type="sibTrans" cxnId="{F9ED7BA6-2492-4A89-9D2F-AEA7A2B6488C}">
      <dgm:prSet/>
      <dgm:spPr/>
      <dgm:t>
        <a:bodyPr/>
        <a:lstStyle/>
        <a:p>
          <a:endParaRPr lang="en-US"/>
        </a:p>
      </dgm:t>
    </dgm:pt>
    <dgm:pt modelId="{BB9B4AC5-47B3-457D-BB69-7468E509970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Click and Adjust</a:t>
          </a:r>
        </a:p>
      </dgm:t>
    </dgm:pt>
    <dgm:pt modelId="{7F732736-2904-42B9-B318-72FE90596ABA}" type="parTrans" cxnId="{F860B2D4-6860-4B3E-8D30-D863D1FC84E8}">
      <dgm:prSet/>
      <dgm:spPr/>
      <dgm:t>
        <a:bodyPr/>
        <a:lstStyle/>
        <a:p>
          <a:endParaRPr lang="en-US"/>
        </a:p>
      </dgm:t>
    </dgm:pt>
    <dgm:pt modelId="{E7DF482E-1F81-4940-A8D9-36B5BE80545C}" type="sibTrans" cxnId="{F860B2D4-6860-4B3E-8D30-D863D1FC84E8}">
      <dgm:prSet/>
      <dgm:spPr/>
      <dgm:t>
        <a:bodyPr/>
        <a:lstStyle/>
        <a:p>
          <a:endParaRPr lang="en-US"/>
        </a:p>
      </dgm:t>
    </dgm:pt>
    <dgm:pt modelId="{A2EBAE6F-F38F-4948-8518-B927DC8515E5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Custom Code</a:t>
          </a:r>
        </a:p>
      </dgm:t>
    </dgm:pt>
    <dgm:pt modelId="{6599A0B5-E77F-4A55-88E0-41EC8327559B}" type="parTrans" cxnId="{F0CDA7C1-E34A-4E48-9502-A099319FC0FF}">
      <dgm:prSet/>
      <dgm:spPr/>
      <dgm:t>
        <a:bodyPr/>
        <a:lstStyle/>
        <a:p>
          <a:endParaRPr lang="en-US"/>
        </a:p>
      </dgm:t>
    </dgm:pt>
    <dgm:pt modelId="{C4F6E6E2-35BA-4164-97DB-575D72534CBE}" type="sibTrans" cxnId="{F0CDA7C1-E34A-4E48-9502-A099319FC0FF}">
      <dgm:prSet/>
      <dgm:spPr/>
      <dgm:t>
        <a:bodyPr/>
        <a:lstStyle/>
        <a:p>
          <a:endParaRPr lang="en-US"/>
        </a:p>
      </dgm:t>
    </dgm:pt>
    <dgm:pt modelId="{56ADF28A-7958-4E36-A37F-D60AF6A2C4CE}">
      <dgm:prSet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Use the Ribbon</a:t>
          </a:r>
        </a:p>
      </dgm:t>
    </dgm:pt>
    <dgm:pt modelId="{DEE5D828-CC78-425A-B8EC-965D1D755029}" type="parTrans" cxnId="{DC32E4A7-C611-4688-B2B1-F8D73D0ACC13}">
      <dgm:prSet/>
      <dgm:spPr/>
      <dgm:t>
        <a:bodyPr/>
        <a:lstStyle/>
        <a:p>
          <a:endParaRPr lang="en-US"/>
        </a:p>
      </dgm:t>
    </dgm:pt>
    <dgm:pt modelId="{FFF46AC0-F6B1-45B1-8C68-B6D348FCB796}" type="sibTrans" cxnId="{DC32E4A7-C611-4688-B2B1-F8D73D0ACC13}">
      <dgm:prSet/>
      <dgm:spPr/>
      <dgm:t>
        <a:bodyPr/>
        <a:lstStyle/>
        <a:p>
          <a:endParaRPr lang="en-US"/>
        </a:p>
      </dgm:t>
    </dgm:pt>
    <dgm:pt modelId="{C8FE54B0-10DF-47CC-AF85-0F2B2463B6E2}" type="pres">
      <dgm:prSet presAssocID="{C05B756D-E718-4D6A-9F21-294070360D7A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B44DA052-8E9A-491D-A14E-8A9A142E17F2}" type="pres">
      <dgm:prSet presAssocID="{A34A9331-A92F-4513-9007-D99C9E7D2EF9}" presName="hierRoot1" presStyleCnt="0">
        <dgm:presLayoutVars>
          <dgm:hierBranch val="init"/>
        </dgm:presLayoutVars>
      </dgm:prSet>
      <dgm:spPr/>
    </dgm:pt>
    <dgm:pt modelId="{1BC3FDBF-72EC-4030-96C0-537579BC960A}" type="pres">
      <dgm:prSet presAssocID="{A34A9331-A92F-4513-9007-D99C9E7D2EF9}" presName="rootComposite1" presStyleCnt="0"/>
      <dgm:spPr/>
    </dgm:pt>
    <dgm:pt modelId="{E1492784-1814-41F7-89FD-761332CE22C6}" type="pres">
      <dgm:prSet presAssocID="{A34A9331-A92F-4513-9007-D99C9E7D2EF9}" presName="rootText1" presStyleLbl="node0" presStyleIdx="0" presStyleCnt="1">
        <dgm:presLayoutVars>
          <dgm:chPref val="3"/>
        </dgm:presLayoutVars>
      </dgm:prSet>
      <dgm:spPr/>
    </dgm:pt>
    <dgm:pt modelId="{76D82E0F-8191-4666-9195-0EBDB6345452}" type="pres">
      <dgm:prSet presAssocID="{A34A9331-A92F-4513-9007-D99C9E7D2EF9}" presName="rootConnector1" presStyleLbl="node1" presStyleIdx="0" presStyleCnt="0"/>
      <dgm:spPr/>
    </dgm:pt>
    <dgm:pt modelId="{349DBBB3-6774-4B2E-904B-0030E5AD90A1}" type="pres">
      <dgm:prSet presAssocID="{A34A9331-A92F-4513-9007-D99C9E7D2EF9}" presName="hierChild2" presStyleCnt="0"/>
      <dgm:spPr/>
    </dgm:pt>
    <dgm:pt modelId="{1B263692-A606-4BF8-BCA6-289FD3468108}" type="pres">
      <dgm:prSet presAssocID="{6599A0B5-E77F-4A55-88E0-41EC8327559B}" presName="Name37" presStyleLbl="parChTrans1D2" presStyleIdx="0" presStyleCnt="3"/>
      <dgm:spPr/>
    </dgm:pt>
    <dgm:pt modelId="{C3D23D96-C1EC-4908-B34B-DA252F8DE832}" type="pres">
      <dgm:prSet presAssocID="{A2EBAE6F-F38F-4948-8518-B927DC8515E5}" presName="hierRoot2" presStyleCnt="0">
        <dgm:presLayoutVars>
          <dgm:hierBranch val="init"/>
        </dgm:presLayoutVars>
      </dgm:prSet>
      <dgm:spPr/>
    </dgm:pt>
    <dgm:pt modelId="{C311DBA3-B4A1-41D6-B92E-8F41F8A4F0E7}" type="pres">
      <dgm:prSet presAssocID="{A2EBAE6F-F38F-4948-8518-B927DC8515E5}" presName="rootComposite" presStyleCnt="0"/>
      <dgm:spPr/>
    </dgm:pt>
    <dgm:pt modelId="{24CA003F-61B9-43FD-9352-6DB2104996F3}" type="pres">
      <dgm:prSet presAssocID="{A2EBAE6F-F38F-4948-8518-B927DC8515E5}" presName="rootText" presStyleLbl="node2" presStyleIdx="0" presStyleCnt="3">
        <dgm:presLayoutVars>
          <dgm:chPref val="3"/>
        </dgm:presLayoutVars>
      </dgm:prSet>
      <dgm:spPr/>
    </dgm:pt>
    <dgm:pt modelId="{DF92BEF9-312D-46F3-9911-C9183EBA584A}" type="pres">
      <dgm:prSet presAssocID="{A2EBAE6F-F38F-4948-8518-B927DC8515E5}" presName="rootConnector" presStyleLbl="node2" presStyleIdx="0" presStyleCnt="3"/>
      <dgm:spPr/>
    </dgm:pt>
    <dgm:pt modelId="{C015FE2A-A977-47B8-91C8-7B3103B83582}" type="pres">
      <dgm:prSet presAssocID="{A2EBAE6F-F38F-4948-8518-B927DC8515E5}" presName="hierChild4" presStyleCnt="0"/>
      <dgm:spPr/>
    </dgm:pt>
    <dgm:pt modelId="{73B72BA7-7665-4031-9B21-2773AD5EE25E}" type="pres">
      <dgm:prSet presAssocID="{A2EBAE6F-F38F-4948-8518-B927DC8515E5}" presName="hierChild5" presStyleCnt="0"/>
      <dgm:spPr/>
    </dgm:pt>
    <dgm:pt modelId="{44FB1151-839B-43B8-8E35-F7CF503D8D21}" type="pres">
      <dgm:prSet presAssocID="{7F732736-2904-42B9-B318-72FE90596ABA}" presName="Name37" presStyleLbl="parChTrans1D2" presStyleIdx="1" presStyleCnt="3"/>
      <dgm:spPr/>
    </dgm:pt>
    <dgm:pt modelId="{AAEC2030-3AAE-4E69-9B07-E9C0A0DE0648}" type="pres">
      <dgm:prSet presAssocID="{BB9B4AC5-47B3-457D-BB69-7468E5099709}" presName="hierRoot2" presStyleCnt="0">
        <dgm:presLayoutVars>
          <dgm:hierBranch val="init"/>
        </dgm:presLayoutVars>
      </dgm:prSet>
      <dgm:spPr/>
    </dgm:pt>
    <dgm:pt modelId="{6BD9C297-2F53-446B-ADBE-18B88307B70F}" type="pres">
      <dgm:prSet presAssocID="{BB9B4AC5-47B3-457D-BB69-7468E5099709}" presName="rootComposite" presStyleCnt="0"/>
      <dgm:spPr/>
    </dgm:pt>
    <dgm:pt modelId="{E228290B-8D71-4A90-9BED-D5723C181B6F}" type="pres">
      <dgm:prSet presAssocID="{BB9B4AC5-47B3-457D-BB69-7468E5099709}" presName="rootText" presStyleLbl="node2" presStyleIdx="1" presStyleCnt="3">
        <dgm:presLayoutVars>
          <dgm:chPref val="3"/>
        </dgm:presLayoutVars>
      </dgm:prSet>
      <dgm:spPr/>
    </dgm:pt>
    <dgm:pt modelId="{EC66B850-8A8B-4566-8F51-524C2727CA58}" type="pres">
      <dgm:prSet presAssocID="{BB9B4AC5-47B3-457D-BB69-7468E5099709}" presName="rootConnector" presStyleLbl="node2" presStyleIdx="1" presStyleCnt="3"/>
      <dgm:spPr/>
    </dgm:pt>
    <dgm:pt modelId="{2DEBDC1A-76BB-4A79-872C-DA0B83ACDADC}" type="pres">
      <dgm:prSet presAssocID="{BB9B4AC5-47B3-457D-BB69-7468E5099709}" presName="hierChild4" presStyleCnt="0"/>
      <dgm:spPr/>
    </dgm:pt>
    <dgm:pt modelId="{C83A6325-0A5F-4F9D-A1D5-ADB6BA96FE28}" type="pres">
      <dgm:prSet presAssocID="{BB9B4AC5-47B3-457D-BB69-7468E5099709}" presName="hierChild5" presStyleCnt="0"/>
      <dgm:spPr/>
    </dgm:pt>
    <dgm:pt modelId="{FEA99F5C-3FB0-4B9A-8FBA-55273F6BE0F1}" type="pres">
      <dgm:prSet presAssocID="{DEE5D828-CC78-425A-B8EC-965D1D755029}" presName="Name37" presStyleLbl="parChTrans1D2" presStyleIdx="2" presStyleCnt="3"/>
      <dgm:spPr/>
    </dgm:pt>
    <dgm:pt modelId="{AFDE42A0-E11D-41D6-ACA8-3DED8A27A8E9}" type="pres">
      <dgm:prSet presAssocID="{56ADF28A-7958-4E36-A37F-D60AF6A2C4CE}" presName="hierRoot2" presStyleCnt="0">
        <dgm:presLayoutVars>
          <dgm:hierBranch val="init"/>
        </dgm:presLayoutVars>
      </dgm:prSet>
      <dgm:spPr/>
    </dgm:pt>
    <dgm:pt modelId="{183EE207-6E2E-46CC-A5FE-7DE6A2DD1180}" type="pres">
      <dgm:prSet presAssocID="{56ADF28A-7958-4E36-A37F-D60AF6A2C4CE}" presName="rootComposite" presStyleCnt="0"/>
      <dgm:spPr/>
    </dgm:pt>
    <dgm:pt modelId="{D1927631-C970-4AE1-8772-862A0562BABF}" type="pres">
      <dgm:prSet presAssocID="{56ADF28A-7958-4E36-A37F-D60AF6A2C4CE}" presName="rootText" presStyleLbl="node2" presStyleIdx="2" presStyleCnt="3">
        <dgm:presLayoutVars>
          <dgm:chPref val="3"/>
        </dgm:presLayoutVars>
      </dgm:prSet>
      <dgm:spPr/>
    </dgm:pt>
    <dgm:pt modelId="{84E6256C-AF9C-4192-A5A6-5799C95766BD}" type="pres">
      <dgm:prSet presAssocID="{56ADF28A-7958-4E36-A37F-D60AF6A2C4CE}" presName="rootConnector" presStyleLbl="node2" presStyleIdx="2" presStyleCnt="3"/>
      <dgm:spPr/>
    </dgm:pt>
    <dgm:pt modelId="{D5FFF05A-B0FF-487E-A5A2-D3A147396F4B}" type="pres">
      <dgm:prSet presAssocID="{56ADF28A-7958-4E36-A37F-D60AF6A2C4CE}" presName="hierChild4" presStyleCnt="0"/>
      <dgm:spPr/>
    </dgm:pt>
    <dgm:pt modelId="{98BB7052-CFDC-41AC-9527-31AD1CA72C00}" type="pres">
      <dgm:prSet presAssocID="{56ADF28A-7958-4E36-A37F-D60AF6A2C4CE}" presName="hierChild5" presStyleCnt="0"/>
      <dgm:spPr/>
    </dgm:pt>
    <dgm:pt modelId="{661E36A2-DCAE-4346-A2F6-99C70235DC67}" type="pres">
      <dgm:prSet presAssocID="{A34A9331-A92F-4513-9007-D99C9E7D2EF9}" presName="hierChild3" presStyleCnt="0"/>
      <dgm:spPr/>
    </dgm:pt>
  </dgm:ptLst>
  <dgm:cxnLst>
    <dgm:cxn modelId="{A6C70070-7F16-45EA-8763-6764A65FA009}" type="presOf" srcId="{A34A9331-A92F-4513-9007-D99C9E7D2EF9}" destId="{E1492784-1814-41F7-89FD-761332CE22C6}" srcOrd="0" destOrd="0" presId="urn:microsoft.com/office/officeart/2005/8/layout/orgChart1"/>
    <dgm:cxn modelId="{44B1FD50-46B8-44EF-8092-F95C56EB5C8F}" type="presOf" srcId="{56ADF28A-7958-4E36-A37F-D60AF6A2C4CE}" destId="{84E6256C-AF9C-4192-A5A6-5799C95766BD}" srcOrd="1" destOrd="0" presId="urn:microsoft.com/office/officeart/2005/8/layout/orgChart1"/>
    <dgm:cxn modelId="{475DB752-362F-4C4D-B672-FC51785230A1}" type="presOf" srcId="{BB9B4AC5-47B3-457D-BB69-7468E5099709}" destId="{EC66B850-8A8B-4566-8F51-524C2727CA58}" srcOrd="1" destOrd="0" presId="urn:microsoft.com/office/officeart/2005/8/layout/orgChart1"/>
    <dgm:cxn modelId="{9C0E6074-58F4-4847-BE93-C07EC2D85A8B}" type="presOf" srcId="{A2EBAE6F-F38F-4948-8518-B927DC8515E5}" destId="{24CA003F-61B9-43FD-9352-6DB2104996F3}" srcOrd="0" destOrd="0" presId="urn:microsoft.com/office/officeart/2005/8/layout/orgChart1"/>
    <dgm:cxn modelId="{E36BB97E-3C8E-4DAD-A93E-C3F976B17028}" type="presOf" srcId="{A2EBAE6F-F38F-4948-8518-B927DC8515E5}" destId="{DF92BEF9-312D-46F3-9911-C9183EBA584A}" srcOrd="1" destOrd="0" presId="urn:microsoft.com/office/officeart/2005/8/layout/orgChart1"/>
    <dgm:cxn modelId="{F9ED7BA6-2492-4A89-9D2F-AEA7A2B6488C}" srcId="{C05B756D-E718-4D6A-9F21-294070360D7A}" destId="{A34A9331-A92F-4513-9007-D99C9E7D2EF9}" srcOrd="0" destOrd="0" parTransId="{9B6E136E-FF6A-4DE3-B604-B5A737DC4ED0}" sibTransId="{C71A0F44-1FC1-4CA1-BE50-54C52426A59F}"/>
    <dgm:cxn modelId="{DC32E4A7-C611-4688-B2B1-F8D73D0ACC13}" srcId="{A34A9331-A92F-4513-9007-D99C9E7D2EF9}" destId="{56ADF28A-7958-4E36-A37F-D60AF6A2C4CE}" srcOrd="2" destOrd="0" parTransId="{DEE5D828-CC78-425A-B8EC-965D1D755029}" sibTransId="{FFF46AC0-F6B1-45B1-8C68-B6D348FCB796}"/>
    <dgm:cxn modelId="{ADD851B1-12B1-46B2-9903-5F4DE2B7934E}" type="presOf" srcId="{A34A9331-A92F-4513-9007-D99C9E7D2EF9}" destId="{76D82E0F-8191-4666-9195-0EBDB6345452}" srcOrd="1" destOrd="0" presId="urn:microsoft.com/office/officeart/2005/8/layout/orgChart1"/>
    <dgm:cxn modelId="{1B10BABE-B655-4F7D-A97D-7AE3EB4EB697}" type="presOf" srcId="{6599A0B5-E77F-4A55-88E0-41EC8327559B}" destId="{1B263692-A606-4BF8-BCA6-289FD3468108}" srcOrd="0" destOrd="0" presId="urn:microsoft.com/office/officeart/2005/8/layout/orgChart1"/>
    <dgm:cxn modelId="{F0CDA7C1-E34A-4E48-9502-A099319FC0FF}" srcId="{A34A9331-A92F-4513-9007-D99C9E7D2EF9}" destId="{A2EBAE6F-F38F-4948-8518-B927DC8515E5}" srcOrd="0" destOrd="0" parTransId="{6599A0B5-E77F-4A55-88E0-41EC8327559B}" sibTransId="{C4F6E6E2-35BA-4164-97DB-575D72534CBE}"/>
    <dgm:cxn modelId="{F860B2D4-6860-4B3E-8D30-D863D1FC84E8}" srcId="{A34A9331-A92F-4513-9007-D99C9E7D2EF9}" destId="{BB9B4AC5-47B3-457D-BB69-7468E5099709}" srcOrd="1" destOrd="0" parTransId="{7F732736-2904-42B9-B318-72FE90596ABA}" sibTransId="{E7DF482E-1F81-4940-A8D9-36B5BE80545C}"/>
    <dgm:cxn modelId="{AC1D04DA-291E-4858-85D0-80004C9061DD}" type="presOf" srcId="{7F732736-2904-42B9-B318-72FE90596ABA}" destId="{44FB1151-839B-43B8-8E35-F7CF503D8D21}" srcOrd="0" destOrd="0" presId="urn:microsoft.com/office/officeart/2005/8/layout/orgChart1"/>
    <dgm:cxn modelId="{70ADB5DA-5A27-415F-8757-FDD7CB762E03}" type="presOf" srcId="{DEE5D828-CC78-425A-B8EC-965D1D755029}" destId="{FEA99F5C-3FB0-4B9A-8FBA-55273F6BE0F1}" srcOrd="0" destOrd="0" presId="urn:microsoft.com/office/officeart/2005/8/layout/orgChart1"/>
    <dgm:cxn modelId="{E517C6DD-F1D7-47E4-B090-CEB86499AAB5}" type="presOf" srcId="{56ADF28A-7958-4E36-A37F-D60AF6A2C4CE}" destId="{D1927631-C970-4AE1-8772-862A0562BABF}" srcOrd="0" destOrd="0" presId="urn:microsoft.com/office/officeart/2005/8/layout/orgChart1"/>
    <dgm:cxn modelId="{367B5DE3-AB19-4E86-874C-A7D467596233}" type="presOf" srcId="{BB9B4AC5-47B3-457D-BB69-7468E5099709}" destId="{E228290B-8D71-4A90-9BED-D5723C181B6F}" srcOrd="0" destOrd="0" presId="urn:microsoft.com/office/officeart/2005/8/layout/orgChart1"/>
    <dgm:cxn modelId="{C244A4FC-E4AE-4AEE-8C85-34E1361DAAB7}" type="presOf" srcId="{C05B756D-E718-4D6A-9F21-294070360D7A}" destId="{C8FE54B0-10DF-47CC-AF85-0F2B2463B6E2}" srcOrd="0" destOrd="0" presId="urn:microsoft.com/office/officeart/2005/8/layout/orgChart1"/>
    <dgm:cxn modelId="{05FAF4B1-2713-4512-96EE-511908449F86}" type="presParOf" srcId="{C8FE54B0-10DF-47CC-AF85-0F2B2463B6E2}" destId="{B44DA052-8E9A-491D-A14E-8A9A142E17F2}" srcOrd="0" destOrd="0" presId="urn:microsoft.com/office/officeart/2005/8/layout/orgChart1"/>
    <dgm:cxn modelId="{D1C0BB51-5A86-41EB-9149-0E4749B88BBB}" type="presParOf" srcId="{B44DA052-8E9A-491D-A14E-8A9A142E17F2}" destId="{1BC3FDBF-72EC-4030-96C0-537579BC960A}" srcOrd="0" destOrd="0" presId="urn:microsoft.com/office/officeart/2005/8/layout/orgChart1"/>
    <dgm:cxn modelId="{5466F9D8-8B38-454E-BD20-DAB02F86D7F5}" type="presParOf" srcId="{1BC3FDBF-72EC-4030-96C0-537579BC960A}" destId="{E1492784-1814-41F7-89FD-761332CE22C6}" srcOrd="0" destOrd="0" presId="urn:microsoft.com/office/officeart/2005/8/layout/orgChart1"/>
    <dgm:cxn modelId="{EA6B94D1-6F80-4477-9601-96ECAFE0EA20}" type="presParOf" srcId="{1BC3FDBF-72EC-4030-96C0-537579BC960A}" destId="{76D82E0F-8191-4666-9195-0EBDB6345452}" srcOrd="1" destOrd="0" presId="urn:microsoft.com/office/officeart/2005/8/layout/orgChart1"/>
    <dgm:cxn modelId="{F2A92262-46E3-4428-ABA2-A1E5B3A9054D}" type="presParOf" srcId="{B44DA052-8E9A-491D-A14E-8A9A142E17F2}" destId="{349DBBB3-6774-4B2E-904B-0030E5AD90A1}" srcOrd="1" destOrd="0" presId="urn:microsoft.com/office/officeart/2005/8/layout/orgChart1"/>
    <dgm:cxn modelId="{7C441543-D068-43A7-A440-46E56A7AA779}" type="presParOf" srcId="{349DBBB3-6774-4B2E-904B-0030E5AD90A1}" destId="{1B263692-A606-4BF8-BCA6-289FD3468108}" srcOrd="0" destOrd="0" presId="urn:microsoft.com/office/officeart/2005/8/layout/orgChart1"/>
    <dgm:cxn modelId="{FF8D84EB-80DE-4A1C-9F0D-38120328731F}" type="presParOf" srcId="{349DBBB3-6774-4B2E-904B-0030E5AD90A1}" destId="{C3D23D96-C1EC-4908-B34B-DA252F8DE832}" srcOrd="1" destOrd="0" presId="urn:microsoft.com/office/officeart/2005/8/layout/orgChart1"/>
    <dgm:cxn modelId="{1A9BB532-DDD2-435C-A8AC-A75720858FCB}" type="presParOf" srcId="{C3D23D96-C1EC-4908-B34B-DA252F8DE832}" destId="{C311DBA3-B4A1-41D6-B92E-8F41F8A4F0E7}" srcOrd="0" destOrd="0" presId="urn:microsoft.com/office/officeart/2005/8/layout/orgChart1"/>
    <dgm:cxn modelId="{FD62F9B1-5269-4C04-95E2-81B8890D8AA2}" type="presParOf" srcId="{C311DBA3-B4A1-41D6-B92E-8F41F8A4F0E7}" destId="{24CA003F-61B9-43FD-9352-6DB2104996F3}" srcOrd="0" destOrd="0" presId="urn:microsoft.com/office/officeart/2005/8/layout/orgChart1"/>
    <dgm:cxn modelId="{95E8DBD7-8242-4D1D-A81B-1426C17EBDC1}" type="presParOf" srcId="{C311DBA3-B4A1-41D6-B92E-8F41F8A4F0E7}" destId="{DF92BEF9-312D-46F3-9911-C9183EBA584A}" srcOrd="1" destOrd="0" presId="urn:microsoft.com/office/officeart/2005/8/layout/orgChart1"/>
    <dgm:cxn modelId="{1B48053B-68E8-4C97-9152-83BEF269B071}" type="presParOf" srcId="{C3D23D96-C1EC-4908-B34B-DA252F8DE832}" destId="{C015FE2A-A977-47B8-91C8-7B3103B83582}" srcOrd="1" destOrd="0" presId="urn:microsoft.com/office/officeart/2005/8/layout/orgChart1"/>
    <dgm:cxn modelId="{1036EE54-CF2F-42A9-A069-42F4729DA6AA}" type="presParOf" srcId="{C3D23D96-C1EC-4908-B34B-DA252F8DE832}" destId="{73B72BA7-7665-4031-9B21-2773AD5EE25E}" srcOrd="2" destOrd="0" presId="urn:microsoft.com/office/officeart/2005/8/layout/orgChart1"/>
    <dgm:cxn modelId="{81162C73-8F72-42FB-88E3-68A5EB3631CF}" type="presParOf" srcId="{349DBBB3-6774-4B2E-904B-0030E5AD90A1}" destId="{44FB1151-839B-43B8-8E35-F7CF503D8D21}" srcOrd="2" destOrd="0" presId="urn:microsoft.com/office/officeart/2005/8/layout/orgChart1"/>
    <dgm:cxn modelId="{80BB5894-B33C-4ACB-A6BD-6D2AC21A86AD}" type="presParOf" srcId="{349DBBB3-6774-4B2E-904B-0030E5AD90A1}" destId="{AAEC2030-3AAE-4E69-9B07-E9C0A0DE0648}" srcOrd="3" destOrd="0" presId="urn:microsoft.com/office/officeart/2005/8/layout/orgChart1"/>
    <dgm:cxn modelId="{DEABDBFC-E913-429A-B918-D51F4C93535C}" type="presParOf" srcId="{AAEC2030-3AAE-4E69-9B07-E9C0A0DE0648}" destId="{6BD9C297-2F53-446B-ADBE-18B88307B70F}" srcOrd="0" destOrd="0" presId="urn:microsoft.com/office/officeart/2005/8/layout/orgChart1"/>
    <dgm:cxn modelId="{81BAEE66-1934-4571-8689-66F2EE5B8463}" type="presParOf" srcId="{6BD9C297-2F53-446B-ADBE-18B88307B70F}" destId="{E228290B-8D71-4A90-9BED-D5723C181B6F}" srcOrd="0" destOrd="0" presId="urn:microsoft.com/office/officeart/2005/8/layout/orgChart1"/>
    <dgm:cxn modelId="{3C67AB57-9E18-4746-A130-A8A96825A350}" type="presParOf" srcId="{6BD9C297-2F53-446B-ADBE-18B88307B70F}" destId="{EC66B850-8A8B-4566-8F51-524C2727CA58}" srcOrd="1" destOrd="0" presId="urn:microsoft.com/office/officeart/2005/8/layout/orgChart1"/>
    <dgm:cxn modelId="{9D21B157-D501-4286-ABA9-E9BCDB3E2866}" type="presParOf" srcId="{AAEC2030-3AAE-4E69-9B07-E9C0A0DE0648}" destId="{2DEBDC1A-76BB-4A79-872C-DA0B83ACDADC}" srcOrd="1" destOrd="0" presId="urn:microsoft.com/office/officeart/2005/8/layout/orgChart1"/>
    <dgm:cxn modelId="{3F36CE16-BC87-4698-BD1B-F55E9C74BE72}" type="presParOf" srcId="{AAEC2030-3AAE-4E69-9B07-E9C0A0DE0648}" destId="{C83A6325-0A5F-4F9D-A1D5-ADB6BA96FE28}" srcOrd="2" destOrd="0" presId="urn:microsoft.com/office/officeart/2005/8/layout/orgChart1"/>
    <dgm:cxn modelId="{5EC5E275-987A-4730-9C6F-FC7E3E7825B3}" type="presParOf" srcId="{349DBBB3-6774-4B2E-904B-0030E5AD90A1}" destId="{FEA99F5C-3FB0-4B9A-8FBA-55273F6BE0F1}" srcOrd="4" destOrd="0" presId="urn:microsoft.com/office/officeart/2005/8/layout/orgChart1"/>
    <dgm:cxn modelId="{2411642D-586B-43ED-AB01-AE5B5C714B6B}" type="presParOf" srcId="{349DBBB3-6774-4B2E-904B-0030E5AD90A1}" destId="{AFDE42A0-E11D-41D6-ACA8-3DED8A27A8E9}" srcOrd="5" destOrd="0" presId="urn:microsoft.com/office/officeart/2005/8/layout/orgChart1"/>
    <dgm:cxn modelId="{7B9637D5-41E9-4607-8FAF-3A3DE23A030B}" type="presParOf" srcId="{AFDE42A0-E11D-41D6-ACA8-3DED8A27A8E9}" destId="{183EE207-6E2E-46CC-A5FE-7DE6A2DD1180}" srcOrd="0" destOrd="0" presId="urn:microsoft.com/office/officeart/2005/8/layout/orgChart1"/>
    <dgm:cxn modelId="{64E28FCF-6A35-433E-9DD9-D6948636FEFA}" type="presParOf" srcId="{183EE207-6E2E-46CC-A5FE-7DE6A2DD1180}" destId="{D1927631-C970-4AE1-8772-862A0562BABF}" srcOrd="0" destOrd="0" presId="urn:microsoft.com/office/officeart/2005/8/layout/orgChart1"/>
    <dgm:cxn modelId="{CEF5E42A-71A5-4609-80CE-C750DD3FBA2F}" type="presParOf" srcId="{183EE207-6E2E-46CC-A5FE-7DE6A2DD1180}" destId="{84E6256C-AF9C-4192-A5A6-5799C95766BD}" srcOrd="1" destOrd="0" presId="urn:microsoft.com/office/officeart/2005/8/layout/orgChart1"/>
    <dgm:cxn modelId="{6C231052-A94D-4889-88A7-CEBA82508768}" type="presParOf" srcId="{AFDE42A0-E11D-41D6-ACA8-3DED8A27A8E9}" destId="{D5FFF05A-B0FF-487E-A5A2-D3A147396F4B}" srcOrd="1" destOrd="0" presId="urn:microsoft.com/office/officeart/2005/8/layout/orgChart1"/>
    <dgm:cxn modelId="{B2CEA238-72CA-4317-B577-C7DD45F7F93A}" type="presParOf" srcId="{AFDE42A0-E11D-41D6-ACA8-3DED8A27A8E9}" destId="{98BB7052-CFDC-41AC-9527-31AD1CA72C00}" srcOrd="2" destOrd="0" presId="urn:microsoft.com/office/officeart/2005/8/layout/orgChart1"/>
    <dgm:cxn modelId="{78A6609A-B653-4723-9AAC-ECE308F9416E}" type="presParOf" srcId="{B44DA052-8E9A-491D-A14E-8A9A142E17F2}" destId="{661E36A2-DCAE-4346-A2F6-99C70235DC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99F5C-3FB0-4B9A-8FBA-55273F6BE0F1}">
      <dsp:nvSpPr>
        <dsp:cNvPr id="0" name=""/>
        <dsp:cNvSpPr/>
      </dsp:nvSpPr>
      <dsp:spPr>
        <a:xfrm>
          <a:off x="96822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2342029" y="0"/>
              </a:moveTo>
              <a:lnTo>
                <a:pt x="2342029" y="203233"/>
              </a:lnTo>
              <a:lnTo>
                <a:pt x="0" y="203233"/>
              </a:lnTo>
              <a:lnTo>
                <a:pt x="0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B1151-839B-43B8-8E35-F7CF503D8D21}">
      <dsp:nvSpPr>
        <dsp:cNvPr id="0" name=""/>
        <dsp:cNvSpPr/>
      </dsp:nvSpPr>
      <dsp:spPr>
        <a:xfrm>
          <a:off x="3264535" y="1191437"/>
          <a:ext cx="91440" cy="4064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63692-A606-4BF8-BCA6-289FD3468108}">
      <dsp:nvSpPr>
        <dsp:cNvPr id="0" name=""/>
        <dsp:cNvSpPr/>
      </dsp:nvSpPr>
      <dsp:spPr>
        <a:xfrm>
          <a:off x="3310255" y="1191437"/>
          <a:ext cx="2342029" cy="406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233"/>
              </a:lnTo>
              <a:lnTo>
                <a:pt x="2342029" y="203233"/>
              </a:lnTo>
              <a:lnTo>
                <a:pt x="2342029" y="406467"/>
              </a:lnTo>
            </a:path>
          </a:pathLst>
        </a:custGeom>
        <a:noFill/>
        <a:ln w="10795" cap="flat" cmpd="sng" algn="ctr">
          <a:solidFill>
            <a:srgbClr val="DDDDD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92784-1814-41F7-89FD-761332CE22C6}">
      <dsp:nvSpPr>
        <dsp:cNvPr id="0" name=""/>
        <dsp:cNvSpPr/>
      </dsp:nvSpPr>
      <dsp:spPr>
        <a:xfrm>
          <a:off x="1513337" y="223656"/>
          <a:ext cx="3593834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Type of Data Models</a:t>
          </a:r>
        </a:p>
      </dsp:txBody>
      <dsp:txXfrm>
        <a:off x="1513337" y="223656"/>
        <a:ext cx="3593834" cy="967780"/>
      </dsp:txXfrm>
    </dsp:sp>
    <dsp:sp modelId="{24CA003F-61B9-43FD-9352-6DB2104996F3}">
      <dsp:nvSpPr>
        <dsp:cNvPr id="0" name=""/>
        <dsp:cNvSpPr/>
      </dsp:nvSpPr>
      <dsp:spPr>
        <a:xfrm>
          <a:off x="4684503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Snowflake Schema</a:t>
          </a:r>
        </a:p>
      </dsp:txBody>
      <dsp:txXfrm>
        <a:off x="4684503" y="1597905"/>
        <a:ext cx="1935561" cy="967780"/>
      </dsp:txXfrm>
    </dsp:sp>
    <dsp:sp modelId="{E228290B-8D71-4A90-9BED-D5723C181B6F}">
      <dsp:nvSpPr>
        <dsp:cNvPr id="0" name=""/>
        <dsp:cNvSpPr/>
      </dsp:nvSpPr>
      <dsp:spPr>
        <a:xfrm>
          <a:off x="2342474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Star Schema</a:t>
          </a:r>
        </a:p>
      </dsp:txBody>
      <dsp:txXfrm>
        <a:off x="2342474" y="1597905"/>
        <a:ext cx="1935561" cy="967780"/>
      </dsp:txXfrm>
    </dsp:sp>
    <dsp:sp modelId="{D1927631-C970-4AE1-8772-862A0562BABF}">
      <dsp:nvSpPr>
        <dsp:cNvPr id="0" name=""/>
        <dsp:cNvSpPr/>
      </dsp:nvSpPr>
      <dsp:spPr>
        <a:xfrm>
          <a:off x="444" y="1597905"/>
          <a:ext cx="1935561" cy="967780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gradFill>
                <a:gsLst>
                  <a:gs pos="1250">
                    <a:sysClr val="windowText" lastClr="000000"/>
                  </a:gs>
                  <a:gs pos="100000">
                    <a:sysClr val="windowText" lastClr="000000"/>
                  </a:gs>
                </a:gsLst>
                <a:lin ang="5400000" scaled="0"/>
              </a:gradFill>
              <a:latin typeface="Segoe UI Light"/>
              <a:ea typeface="+mn-ea"/>
              <a:cs typeface="+mn-cs"/>
            </a:rPr>
            <a:t>Flat or Denormalized</a:t>
          </a:r>
        </a:p>
      </dsp:txBody>
      <dsp:txXfrm>
        <a:off x="444" y="1597905"/>
        <a:ext cx="1935561" cy="967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99F5C-3FB0-4B9A-8FBA-55273F6BE0F1}">
      <dsp:nvSpPr>
        <dsp:cNvPr id="0" name=""/>
        <dsp:cNvSpPr/>
      </dsp:nvSpPr>
      <dsp:spPr>
        <a:xfrm>
          <a:off x="1289766" y="1626653"/>
          <a:ext cx="3119803" cy="541453"/>
        </a:xfrm>
        <a:custGeom>
          <a:avLst/>
          <a:gdLst/>
          <a:ahLst/>
          <a:cxnLst/>
          <a:rect l="0" t="0" r="0" b="0"/>
          <a:pathLst>
            <a:path>
              <a:moveTo>
                <a:pt x="3119803" y="0"/>
              </a:moveTo>
              <a:lnTo>
                <a:pt x="3119803" y="270726"/>
              </a:lnTo>
              <a:lnTo>
                <a:pt x="0" y="270726"/>
              </a:lnTo>
              <a:lnTo>
                <a:pt x="0" y="54145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B1151-839B-43B8-8E35-F7CF503D8D21}">
      <dsp:nvSpPr>
        <dsp:cNvPr id="0" name=""/>
        <dsp:cNvSpPr/>
      </dsp:nvSpPr>
      <dsp:spPr>
        <a:xfrm>
          <a:off x="4363850" y="1626653"/>
          <a:ext cx="91440" cy="5414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145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63692-A606-4BF8-BCA6-289FD3468108}">
      <dsp:nvSpPr>
        <dsp:cNvPr id="0" name=""/>
        <dsp:cNvSpPr/>
      </dsp:nvSpPr>
      <dsp:spPr>
        <a:xfrm>
          <a:off x="4409570" y="1626653"/>
          <a:ext cx="3119803" cy="541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726"/>
              </a:lnTo>
              <a:lnTo>
                <a:pt x="3119803" y="270726"/>
              </a:lnTo>
              <a:lnTo>
                <a:pt x="3119803" y="54145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92784-1814-41F7-89FD-761332CE22C6}">
      <dsp:nvSpPr>
        <dsp:cNvPr id="0" name=""/>
        <dsp:cNvSpPr/>
      </dsp:nvSpPr>
      <dsp:spPr>
        <a:xfrm>
          <a:off x="3120395" y="337478"/>
          <a:ext cx="2578349" cy="1289174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505050"/>
              </a:solidFill>
            </a:rPr>
            <a:t>Three ways to write M</a:t>
          </a:r>
          <a:endParaRPr lang="en-US" sz="2400" b="1" kern="1200" dirty="0">
            <a:solidFill>
              <a:srgbClr val="505050"/>
            </a:solidFill>
            <a:latin typeface="+mj-lt"/>
            <a:ea typeface="+mn-ea"/>
            <a:cs typeface="+mn-cs"/>
          </a:endParaRPr>
        </a:p>
      </dsp:txBody>
      <dsp:txXfrm>
        <a:off x="3120395" y="337478"/>
        <a:ext cx="2578349" cy="1289174"/>
      </dsp:txXfrm>
    </dsp:sp>
    <dsp:sp modelId="{24CA003F-61B9-43FD-9352-6DB2104996F3}">
      <dsp:nvSpPr>
        <dsp:cNvPr id="0" name=""/>
        <dsp:cNvSpPr/>
      </dsp:nvSpPr>
      <dsp:spPr>
        <a:xfrm>
          <a:off x="6240198" y="2168107"/>
          <a:ext cx="2578349" cy="1289174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Custom Code</a:t>
          </a:r>
        </a:p>
      </dsp:txBody>
      <dsp:txXfrm>
        <a:off x="6240198" y="2168107"/>
        <a:ext cx="2578349" cy="1289174"/>
      </dsp:txXfrm>
    </dsp:sp>
    <dsp:sp modelId="{E228290B-8D71-4A90-9BED-D5723C181B6F}">
      <dsp:nvSpPr>
        <dsp:cNvPr id="0" name=""/>
        <dsp:cNvSpPr/>
      </dsp:nvSpPr>
      <dsp:spPr>
        <a:xfrm>
          <a:off x="3120395" y="2168107"/>
          <a:ext cx="2578349" cy="1289174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Click and Adjust</a:t>
          </a:r>
        </a:p>
      </dsp:txBody>
      <dsp:txXfrm>
        <a:off x="3120395" y="2168107"/>
        <a:ext cx="2578349" cy="1289174"/>
      </dsp:txXfrm>
    </dsp:sp>
    <dsp:sp modelId="{D1927631-C970-4AE1-8772-862A0562BABF}">
      <dsp:nvSpPr>
        <dsp:cNvPr id="0" name=""/>
        <dsp:cNvSpPr/>
      </dsp:nvSpPr>
      <dsp:spPr>
        <a:xfrm>
          <a:off x="592" y="2168107"/>
          <a:ext cx="2578349" cy="1289174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Use the Ribbon</a:t>
          </a:r>
        </a:p>
      </dsp:txBody>
      <dsp:txXfrm>
        <a:off x="592" y="2168107"/>
        <a:ext cx="2578349" cy="1289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122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35EB-C10F-443D-80C2-0C5080E79E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35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35EB-C10F-443D-80C2-0C5080E79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1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34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48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490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64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93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57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6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93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5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5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19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1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3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98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04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online delivery, you have an option to divide the content into 2 days and add the breaks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38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7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40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02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4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39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31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54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7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8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3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45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845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634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468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239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179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57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38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1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1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9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507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7470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70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1574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6681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908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375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728E-E154-4C68-8274-8B7B69A25AE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28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54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78256-368D-4B68-97C3-0D0BD40CE8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9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584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042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1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588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100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824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62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39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42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92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8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87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48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05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46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975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884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0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2054225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756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670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49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95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28728E-E154-4C68-8274-8B7B69A25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13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Light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FBFCF6A-71E0-4CB2-A2CD-9D1D05D4506B}"/>
              </a:ext>
            </a:extLst>
          </p:cNvPr>
          <p:cNvSpPr/>
          <p:nvPr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rgbClr val="006FC6"/>
              </a:gs>
              <a:gs pos="96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B3A690-B3A5-4178-89C6-46FF4B6146CB}"/>
              </a:ext>
            </a:extLst>
          </p:cNvPr>
          <p:cNvGrpSpPr/>
          <p:nvPr/>
        </p:nvGrpSpPr>
        <p:grpSpPr>
          <a:xfrm>
            <a:off x="1568842" y="1529830"/>
            <a:ext cx="6750978" cy="3798340"/>
            <a:chOff x="1568842" y="1287695"/>
            <a:chExt cx="6750978" cy="37983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7E990F-7E98-4AA2-85D4-1DB1EF6784C6}"/>
                </a:ext>
              </a:extLst>
            </p:cNvPr>
            <p:cNvSpPr/>
            <p:nvPr userDrawn="1"/>
          </p:nvSpPr>
          <p:spPr>
            <a:xfrm>
              <a:off x="1568842" y="1287695"/>
              <a:ext cx="6750978" cy="37983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headEnd type="triangle"/>
              <a:tailEnd type="none"/>
            </a:ln>
            <a:effectLst>
              <a:outerShdw blurRad="203200" dist="50800" dir="2400000" sx="102000" sy="102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B3E32B-D281-4874-9BA9-6386028CEDDF}"/>
                </a:ext>
              </a:extLst>
            </p:cNvPr>
            <p:cNvSpPr/>
            <p:nvPr userDrawn="1"/>
          </p:nvSpPr>
          <p:spPr>
            <a:xfrm>
              <a:off x="1732669" y="1433013"/>
              <a:ext cx="6423324" cy="350770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9970367-21EB-4524-87D0-64F48DE91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357" y="2808501"/>
            <a:ext cx="5670632" cy="1219286"/>
          </a:xfrm>
        </p:spPr>
        <p:txBody>
          <a:bodyPr anchor="t" anchorCtr="0"/>
          <a:lstStyle>
            <a:lvl1pPr>
              <a:defRPr sz="4400" cap="none" spc="-100" baseline="0">
                <a:solidFill>
                  <a:srgbClr val="252F38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FF8EBD2-C35F-47C1-BC90-1B6638420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6357" y="2211115"/>
            <a:ext cx="4834028" cy="397700"/>
          </a:xfrm>
          <a:noFill/>
        </p:spPr>
        <p:txBody>
          <a:bodyPr anchor="b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2000" kern="1200" spc="0" baseline="0" dirty="0">
                <a:solidFill>
                  <a:srgbClr val="92979B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B47C9E8-3F27-4DFA-B981-F615553EBA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6357" y="4173105"/>
            <a:ext cx="4834028" cy="397700"/>
          </a:xfrm>
          <a:noFill/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800" kern="1200" spc="0" baseline="0" dirty="0">
                <a:solidFill>
                  <a:srgbClr val="7F9FD0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SUBTITLE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03C20A-8BBF-4953-9E12-0C9789B95946}"/>
              </a:ext>
            </a:extLst>
          </p:cNvPr>
          <p:cNvGrpSpPr/>
          <p:nvPr/>
        </p:nvGrpSpPr>
        <p:grpSpPr>
          <a:xfrm>
            <a:off x="9699222" y="5716003"/>
            <a:ext cx="1465674" cy="460138"/>
            <a:chOff x="9699222" y="5716003"/>
            <a:chExt cx="1465674" cy="4601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E6D9B1-70BC-488B-AB63-12D552B7F87C}"/>
                </a:ext>
              </a:extLst>
            </p:cNvPr>
            <p:cNvSpPr/>
            <p:nvPr/>
          </p:nvSpPr>
          <p:spPr>
            <a:xfrm>
              <a:off x="10010229" y="5716003"/>
              <a:ext cx="80972" cy="80972"/>
            </a:xfrm>
            <a:custGeom>
              <a:avLst/>
              <a:gdLst>
                <a:gd name="connsiteX0" fmla="*/ 163259 w 323850"/>
                <a:gd name="connsiteY0" fmla="*/ 7144 h 323850"/>
                <a:gd name="connsiteX1" fmla="*/ 7144 w 323850"/>
                <a:gd name="connsiteY1" fmla="*/ 163544 h 323850"/>
                <a:gd name="connsiteX2" fmla="*/ 163259 w 323850"/>
                <a:gd name="connsiteY2" fmla="*/ 319564 h 323850"/>
                <a:gd name="connsiteX3" fmla="*/ 319373 w 323850"/>
                <a:gd name="connsiteY3" fmla="*/ 163544 h 323850"/>
                <a:gd name="connsiteX4" fmla="*/ 163259 w 323850"/>
                <a:gd name="connsiteY4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23850">
                  <a:moveTo>
                    <a:pt x="163259" y="7144"/>
                  </a:moveTo>
                  <a:cubicBezTo>
                    <a:pt x="76962" y="7144"/>
                    <a:pt x="7144" y="77153"/>
                    <a:pt x="7144" y="163544"/>
                  </a:cubicBezTo>
                  <a:cubicBezTo>
                    <a:pt x="7144" y="249650"/>
                    <a:pt x="76867" y="319564"/>
                    <a:pt x="163259" y="319564"/>
                  </a:cubicBezTo>
                  <a:cubicBezTo>
                    <a:pt x="249364" y="319564"/>
                    <a:pt x="319373" y="249746"/>
                    <a:pt x="319373" y="163544"/>
                  </a:cubicBezTo>
                  <a:cubicBezTo>
                    <a:pt x="319373" y="77153"/>
                    <a:pt x="249364" y="7144"/>
                    <a:pt x="163259" y="7144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ECA5B2-774A-4B25-9D8E-2C4A71A23CC6}"/>
                </a:ext>
              </a:extLst>
            </p:cNvPr>
            <p:cNvSpPr/>
            <p:nvPr/>
          </p:nvSpPr>
          <p:spPr>
            <a:xfrm>
              <a:off x="9699222" y="5766920"/>
              <a:ext cx="319127" cy="340560"/>
            </a:xfrm>
            <a:custGeom>
              <a:avLst/>
              <a:gdLst>
                <a:gd name="connsiteX0" fmla="*/ 1064804 w 1276350"/>
                <a:gd name="connsiteY0" fmla="*/ 460439 h 1362075"/>
                <a:gd name="connsiteX1" fmla="*/ 1259781 w 1276350"/>
                <a:gd name="connsiteY1" fmla="*/ 203741 h 1362075"/>
                <a:gd name="connsiteX2" fmla="*/ 1261876 w 1276350"/>
                <a:gd name="connsiteY2" fmla="*/ 158687 h 1362075"/>
                <a:gd name="connsiteX3" fmla="*/ 1179009 w 1276350"/>
                <a:gd name="connsiteY3" fmla="*/ 25814 h 1362075"/>
                <a:gd name="connsiteX4" fmla="*/ 1145004 w 1276350"/>
                <a:gd name="connsiteY4" fmla="*/ 7145 h 1362075"/>
                <a:gd name="connsiteX5" fmla="*/ 787531 w 1276350"/>
                <a:gd name="connsiteY5" fmla="*/ 9621 h 1362075"/>
                <a:gd name="connsiteX6" fmla="*/ 787531 w 1276350"/>
                <a:gd name="connsiteY6" fmla="*/ 9621 h 1362075"/>
                <a:gd name="connsiteX7" fmla="*/ 591507 w 1276350"/>
                <a:gd name="connsiteY7" fmla="*/ 9431 h 1362075"/>
                <a:gd name="connsiteX8" fmla="*/ 581315 w 1276350"/>
                <a:gd name="connsiteY8" fmla="*/ 38387 h 1362075"/>
                <a:gd name="connsiteX9" fmla="*/ 636274 w 1276350"/>
                <a:gd name="connsiteY9" fmla="*/ 82678 h 1362075"/>
                <a:gd name="connsiteX10" fmla="*/ 662944 w 1276350"/>
                <a:gd name="connsiteY10" fmla="*/ 94965 h 1362075"/>
                <a:gd name="connsiteX11" fmla="*/ 1003368 w 1276350"/>
                <a:gd name="connsiteY11" fmla="*/ 159068 h 1362075"/>
                <a:gd name="connsiteX12" fmla="*/ 582172 w 1276350"/>
                <a:gd name="connsiteY12" fmla="*/ 611601 h 1362075"/>
                <a:gd name="connsiteX13" fmla="*/ 27817 w 1276350"/>
                <a:gd name="connsiteY13" fmla="*/ 690373 h 1362075"/>
                <a:gd name="connsiteX14" fmla="*/ 13625 w 1276350"/>
                <a:gd name="connsiteY14" fmla="*/ 730473 h 1362075"/>
                <a:gd name="connsiteX15" fmla="*/ 67727 w 1276350"/>
                <a:gd name="connsiteY15" fmla="*/ 788576 h 1362075"/>
                <a:gd name="connsiteX16" fmla="*/ 109256 w 1276350"/>
                <a:gd name="connsiteY16" fmla="*/ 806197 h 1362075"/>
                <a:gd name="connsiteX17" fmla="*/ 644370 w 1276350"/>
                <a:gd name="connsiteY17" fmla="*/ 797434 h 1362075"/>
                <a:gd name="connsiteX18" fmla="*/ 700473 w 1276350"/>
                <a:gd name="connsiteY18" fmla="*/ 781146 h 1362075"/>
                <a:gd name="connsiteX19" fmla="*/ 828679 w 1276350"/>
                <a:gd name="connsiteY19" fmla="*/ 703041 h 1362075"/>
                <a:gd name="connsiteX20" fmla="*/ 1099284 w 1276350"/>
                <a:gd name="connsiteY20" fmla="*/ 917830 h 1362075"/>
                <a:gd name="connsiteX21" fmla="*/ 1118715 w 1276350"/>
                <a:gd name="connsiteY21" fmla="*/ 952025 h 1362075"/>
                <a:gd name="connsiteX22" fmla="*/ 1170246 w 1276350"/>
                <a:gd name="connsiteY22" fmla="*/ 1331310 h 1362075"/>
                <a:gd name="connsiteX23" fmla="*/ 1205964 w 1276350"/>
                <a:gd name="connsiteY23" fmla="*/ 1362552 h 1362075"/>
                <a:gd name="connsiteX24" fmla="*/ 1233492 w 1276350"/>
                <a:gd name="connsiteY24" fmla="*/ 1362552 h 1362075"/>
                <a:gd name="connsiteX25" fmla="*/ 1269591 w 1276350"/>
                <a:gd name="connsiteY25" fmla="*/ 1326643 h 1362075"/>
                <a:gd name="connsiteX26" fmla="*/ 1271211 w 1276350"/>
                <a:gd name="connsiteY26" fmla="*/ 905733 h 1362075"/>
                <a:gd name="connsiteX27" fmla="*/ 1251399 w 1276350"/>
                <a:gd name="connsiteY27" fmla="*/ 845440 h 1362075"/>
                <a:gd name="connsiteX28" fmla="*/ 1015274 w 1276350"/>
                <a:gd name="connsiteY28" fmla="*/ 527210 h 1362075"/>
                <a:gd name="connsiteX29" fmla="*/ 1064804 w 1276350"/>
                <a:gd name="connsiteY29" fmla="*/ 460439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350" h="1362075">
                  <a:moveTo>
                    <a:pt x="1064804" y="460439"/>
                  </a:moveTo>
                  <a:lnTo>
                    <a:pt x="1259781" y="203741"/>
                  </a:lnTo>
                  <a:cubicBezTo>
                    <a:pt x="1269782" y="190596"/>
                    <a:pt x="1270544" y="172689"/>
                    <a:pt x="1261876" y="158687"/>
                  </a:cubicBezTo>
                  <a:lnTo>
                    <a:pt x="1179009" y="25814"/>
                  </a:lnTo>
                  <a:cubicBezTo>
                    <a:pt x="1171674" y="14098"/>
                    <a:pt x="1158816" y="7049"/>
                    <a:pt x="1145004" y="7145"/>
                  </a:cubicBezTo>
                  <a:lnTo>
                    <a:pt x="787531" y="9621"/>
                  </a:lnTo>
                  <a:lnTo>
                    <a:pt x="787531" y="9621"/>
                  </a:lnTo>
                  <a:lnTo>
                    <a:pt x="591507" y="9431"/>
                  </a:lnTo>
                  <a:cubicBezTo>
                    <a:pt x="576171" y="9431"/>
                    <a:pt x="569313" y="28671"/>
                    <a:pt x="581315" y="38387"/>
                  </a:cubicBezTo>
                  <a:lnTo>
                    <a:pt x="636274" y="82678"/>
                  </a:lnTo>
                  <a:cubicBezTo>
                    <a:pt x="643989" y="88869"/>
                    <a:pt x="653133" y="93155"/>
                    <a:pt x="662944" y="94965"/>
                  </a:cubicBezTo>
                  <a:lnTo>
                    <a:pt x="1003368" y="159068"/>
                  </a:lnTo>
                  <a:lnTo>
                    <a:pt x="582172" y="611601"/>
                  </a:lnTo>
                  <a:lnTo>
                    <a:pt x="27817" y="690373"/>
                  </a:lnTo>
                  <a:cubicBezTo>
                    <a:pt x="8576" y="693135"/>
                    <a:pt x="385" y="716281"/>
                    <a:pt x="13625" y="730473"/>
                  </a:cubicBezTo>
                  <a:lnTo>
                    <a:pt x="67727" y="788576"/>
                  </a:lnTo>
                  <a:cubicBezTo>
                    <a:pt x="78395" y="800101"/>
                    <a:pt x="93540" y="806483"/>
                    <a:pt x="109256" y="806197"/>
                  </a:cubicBezTo>
                  <a:lnTo>
                    <a:pt x="644370" y="797434"/>
                  </a:lnTo>
                  <a:cubicBezTo>
                    <a:pt x="664182" y="797148"/>
                    <a:pt x="683518" y="791529"/>
                    <a:pt x="700473" y="781146"/>
                  </a:cubicBezTo>
                  <a:lnTo>
                    <a:pt x="828679" y="703041"/>
                  </a:lnTo>
                  <a:lnTo>
                    <a:pt x="1099284" y="917830"/>
                  </a:lnTo>
                  <a:cubicBezTo>
                    <a:pt x="1109952" y="926307"/>
                    <a:pt x="1116906" y="938499"/>
                    <a:pt x="1118715" y="952025"/>
                  </a:cubicBezTo>
                  <a:lnTo>
                    <a:pt x="1170246" y="1331310"/>
                  </a:lnTo>
                  <a:cubicBezTo>
                    <a:pt x="1172627" y="1349217"/>
                    <a:pt x="1187962" y="1362552"/>
                    <a:pt x="1205964" y="1362552"/>
                  </a:cubicBezTo>
                  <a:lnTo>
                    <a:pt x="1233492" y="1362552"/>
                  </a:lnTo>
                  <a:cubicBezTo>
                    <a:pt x="1253399" y="1362552"/>
                    <a:pt x="1269496" y="1346455"/>
                    <a:pt x="1269591" y="1326643"/>
                  </a:cubicBezTo>
                  <a:lnTo>
                    <a:pt x="1271211" y="905733"/>
                  </a:lnTo>
                  <a:cubicBezTo>
                    <a:pt x="1271306" y="884016"/>
                    <a:pt x="1264353" y="862871"/>
                    <a:pt x="1251399" y="845440"/>
                  </a:cubicBezTo>
                  <a:lnTo>
                    <a:pt x="1015274" y="527210"/>
                  </a:lnTo>
                  <a:lnTo>
                    <a:pt x="1064804" y="460439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BBFEBF-DA14-4213-B08A-FFBD9C588A80}"/>
                </a:ext>
              </a:extLst>
            </p:cNvPr>
            <p:cNvSpPr/>
            <p:nvPr/>
          </p:nvSpPr>
          <p:spPr>
            <a:xfrm>
              <a:off x="10167744" y="5779614"/>
              <a:ext cx="192905" cy="238154"/>
            </a:xfrm>
            <a:custGeom>
              <a:avLst/>
              <a:gdLst>
                <a:gd name="connsiteX0" fmla="*/ 538163 w 771525"/>
                <a:gd name="connsiteY0" fmla="*/ 946499 h 952500"/>
                <a:gd name="connsiteX1" fmla="*/ 353663 w 771525"/>
                <a:gd name="connsiteY1" fmla="*/ 612648 h 952500"/>
                <a:gd name="connsiteX2" fmla="*/ 207169 w 771525"/>
                <a:gd name="connsiteY2" fmla="*/ 612648 h 952500"/>
                <a:gd name="connsiteX3" fmla="*/ 207169 w 771525"/>
                <a:gd name="connsiteY3" fmla="*/ 946404 h 952500"/>
                <a:gd name="connsiteX4" fmla="*/ 7144 w 771525"/>
                <a:gd name="connsiteY4" fmla="*/ 946404 h 952500"/>
                <a:gd name="connsiteX5" fmla="*/ 7144 w 771525"/>
                <a:gd name="connsiteY5" fmla="*/ 7144 h 952500"/>
                <a:gd name="connsiteX6" fmla="*/ 446532 w 771525"/>
                <a:gd name="connsiteY6" fmla="*/ 7144 h 952500"/>
                <a:gd name="connsiteX7" fmla="*/ 763429 w 771525"/>
                <a:gd name="connsiteY7" fmla="*/ 309944 h 952500"/>
                <a:gd name="connsiteX8" fmla="*/ 556451 w 771525"/>
                <a:gd name="connsiteY8" fmla="*/ 588836 h 952500"/>
                <a:gd name="connsiteX9" fmla="*/ 769144 w 771525"/>
                <a:gd name="connsiteY9" fmla="*/ 946595 h 952500"/>
                <a:gd name="connsiteX10" fmla="*/ 538163 w 771525"/>
                <a:gd name="connsiteY10" fmla="*/ 946595 h 952500"/>
                <a:gd name="connsiteX11" fmla="*/ 557879 w 771525"/>
                <a:gd name="connsiteY11" fmla="*/ 308515 h 952500"/>
                <a:gd name="connsiteX12" fmla="*/ 418433 w 771525"/>
                <a:gd name="connsiteY12" fmla="*/ 183166 h 952500"/>
                <a:gd name="connsiteX13" fmla="*/ 207169 w 771525"/>
                <a:gd name="connsiteY13" fmla="*/ 183166 h 952500"/>
                <a:gd name="connsiteX14" fmla="*/ 207169 w 771525"/>
                <a:gd name="connsiteY14" fmla="*/ 436626 h 952500"/>
                <a:gd name="connsiteX15" fmla="*/ 418433 w 771525"/>
                <a:gd name="connsiteY15" fmla="*/ 436626 h 952500"/>
                <a:gd name="connsiteX16" fmla="*/ 557879 w 771525"/>
                <a:gd name="connsiteY16" fmla="*/ 30851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525" h="952500">
                  <a:moveTo>
                    <a:pt x="538163" y="946499"/>
                  </a:moveTo>
                  <a:lnTo>
                    <a:pt x="353663" y="612648"/>
                  </a:lnTo>
                  <a:lnTo>
                    <a:pt x="207169" y="612648"/>
                  </a:lnTo>
                  <a:lnTo>
                    <a:pt x="207169" y="946404"/>
                  </a:lnTo>
                  <a:lnTo>
                    <a:pt x="7144" y="946404"/>
                  </a:lnTo>
                  <a:lnTo>
                    <a:pt x="7144" y="7144"/>
                  </a:lnTo>
                  <a:lnTo>
                    <a:pt x="446532" y="7144"/>
                  </a:lnTo>
                  <a:cubicBezTo>
                    <a:pt x="642271" y="7144"/>
                    <a:pt x="763429" y="135255"/>
                    <a:pt x="763429" y="309944"/>
                  </a:cubicBezTo>
                  <a:cubicBezTo>
                    <a:pt x="763429" y="474726"/>
                    <a:pt x="657797" y="564833"/>
                    <a:pt x="556451" y="588836"/>
                  </a:cubicBezTo>
                  <a:lnTo>
                    <a:pt x="769144" y="946595"/>
                  </a:lnTo>
                  <a:lnTo>
                    <a:pt x="538163" y="946595"/>
                  </a:lnTo>
                  <a:close/>
                  <a:moveTo>
                    <a:pt x="557879" y="308515"/>
                  </a:moveTo>
                  <a:cubicBezTo>
                    <a:pt x="557879" y="231077"/>
                    <a:pt x="497300" y="183166"/>
                    <a:pt x="418433" y="183166"/>
                  </a:cubicBezTo>
                  <a:lnTo>
                    <a:pt x="207169" y="183166"/>
                  </a:lnTo>
                  <a:lnTo>
                    <a:pt x="207169" y="436626"/>
                  </a:lnTo>
                  <a:lnTo>
                    <a:pt x="418433" y="436626"/>
                  </a:lnTo>
                  <a:cubicBezTo>
                    <a:pt x="497300" y="436626"/>
                    <a:pt x="557879" y="388715"/>
                    <a:pt x="557879" y="308515"/>
                  </a:cubicBez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B44E1E-A940-4B1B-ACF2-206AC1F4ABEE}"/>
                </a:ext>
              </a:extLst>
            </p:cNvPr>
            <p:cNvSpPr/>
            <p:nvPr/>
          </p:nvSpPr>
          <p:spPr>
            <a:xfrm>
              <a:off x="10394181" y="5779614"/>
              <a:ext cx="169090" cy="238154"/>
            </a:xfrm>
            <a:custGeom>
              <a:avLst/>
              <a:gdLst>
                <a:gd name="connsiteX0" fmla="*/ 7144 w 676275"/>
                <a:gd name="connsiteY0" fmla="*/ 946499 h 952500"/>
                <a:gd name="connsiteX1" fmla="*/ 7144 w 676275"/>
                <a:gd name="connsiteY1" fmla="*/ 7144 h 952500"/>
                <a:gd name="connsiteX2" fmla="*/ 671894 w 676275"/>
                <a:gd name="connsiteY2" fmla="*/ 7144 h 952500"/>
                <a:gd name="connsiteX3" fmla="*/ 671894 w 676275"/>
                <a:gd name="connsiteY3" fmla="*/ 183166 h 952500"/>
                <a:gd name="connsiteX4" fmla="*/ 207169 w 676275"/>
                <a:gd name="connsiteY4" fmla="*/ 183166 h 952500"/>
                <a:gd name="connsiteX5" fmla="*/ 207169 w 676275"/>
                <a:gd name="connsiteY5" fmla="*/ 380333 h 952500"/>
                <a:gd name="connsiteX6" fmla="*/ 662083 w 676275"/>
                <a:gd name="connsiteY6" fmla="*/ 380333 h 952500"/>
                <a:gd name="connsiteX7" fmla="*/ 662083 w 676275"/>
                <a:gd name="connsiteY7" fmla="*/ 556355 h 952500"/>
                <a:gd name="connsiteX8" fmla="*/ 207169 w 676275"/>
                <a:gd name="connsiteY8" fmla="*/ 556355 h 952500"/>
                <a:gd name="connsiteX9" fmla="*/ 207169 w 676275"/>
                <a:gd name="connsiteY9" fmla="*/ 770382 h 952500"/>
                <a:gd name="connsiteX10" fmla="*/ 671894 w 676275"/>
                <a:gd name="connsiteY10" fmla="*/ 770382 h 952500"/>
                <a:gd name="connsiteX11" fmla="*/ 671894 w 676275"/>
                <a:gd name="connsiteY11" fmla="*/ 946404 h 952500"/>
                <a:gd name="connsiteX12" fmla="*/ 7144 w 676275"/>
                <a:gd name="connsiteY12" fmla="*/ 94640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952500">
                  <a:moveTo>
                    <a:pt x="7144" y="946499"/>
                  </a:moveTo>
                  <a:lnTo>
                    <a:pt x="7144" y="7144"/>
                  </a:lnTo>
                  <a:lnTo>
                    <a:pt x="671894" y="7144"/>
                  </a:lnTo>
                  <a:lnTo>
                    <a:pt x="671894" y="183166"/>
                  </a:lnTo>
                  <a:lnTo>
                    <a:pt x="207169" y="183166"/>
                  </a:lnTo>
                  <a:lnTo>
                    <a:pt x="207169" y="380333"/>
                  </a:lnTo>
                  <a:lnTo>
                    <a:pt x="662083" y="380333"/>
                  </a:lnTo>
                  <a:lnTo>
                    <a:pt x="662083" y="556355"/>
                  </a:lnTo>
                  <a:lnTo>
                    <a:pt x="207169" y="556355"/>
                  </a:lnTo>
                  <a:lnTo>
                    <a:pt x="207169" y="770382"/>
                  </a:lnTo>
                  <a:lnTo>
                    <a:pt x="671894" y="770382"/>
                  </a:lnTo>
                  <a:lnTo>
                    <a:pt x="671894" y="946404"/>
                  </a:lnTo>
                  <a:lnTo>
                    <a:pt x="7144" y="946404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6F8DD-8AEF-465D-BC8B-C79FE002A874}"/>
                </a:ext>
              </a:extLst>
            </p:cNvPr>
            <p:cNvSpPr/>
            <p:nvPr/>
          </p:nvSpPr>
          <p:spPr>
            <a:xfrm>
              <a:off x="10599446" y="5779614"/>
              <a:ext cx="190523" cy="238154"/>
            </a:xfrm>
            <a:custGeom>
              <a:avLst/>
              <a:gdLst>
                <a:gd name="connsiteX0" fmla="*/ 7144 w 762000"/>
                <a:gd name="connsiteY0" fmla="*/ 946499 h 952500"/>
                <a:gd name="connsiteX1" fmla="*/ 7144 w 762000"/>
                <a:gd name="connsiteY1" fmla="*/ 7144 h 952500"/>
                <a:gd name="connsiteX2" fmla="*/ 446532 w 762000"/>
                <a:gd name="connsiteY2" fmla="*/ 7144 h 952500"/>
                <a:gd name="connsiteX3" fmla="*/ 762000 w 762000"/>
                <a:gd name="connsiteY3" fmla="*/ 309944 h 952500"/>
                <a:gd name="connsiteX4" fmla="*/ 446532 w 762000"/>
                <a:gd name="connsiteY4" fmla="*/ 611315 h 952500"/>
                <a:gd name="connsiteX5" fmla="*/ 207074 w 762000"/>
                <a:gd name="connsiteY5" fmla="*/ 611315 h 952500"/>
                <a:gd name="connsiteX6" fmla="*/ 207074 w 762000"/>
                <a:gd name="connsiteY6" fmla="*/ 946499 h 952500"/>
                <a:gd name="connsiteX7" fmla="*/ 7144 w 762000"/>
                <a:gd name="connsiteY7" fmla="*/ 946499 h 952500"/>
                <a:gd name="connsiteX8" fmla="*/ 557784 w 762000"/>
                <a:gd name="connsiteY8" fmla="*/ 309848 h 952500"/>
                <a:gd name="connsiteX9" fmla="*/ 418338 w 762000"/>
                <a:gd name="connsiteY9" fmla="*/ 183071 h 952500"/>
                <a:gd name="connsiteX10" fmla="*/ 207074 w 762000"/>
                <a:gd name="connsiteY10" fmla="*/ 183071 h 952500"/>
                <a:gd name="connsiteX11" fmla="*/ 207074 w 762000"/>
                <a:gd name="connsiteY11" fmla="*/ 435197 h 952500"/>
                <a:gd name="connsiteX12" fmla="*/ 418338 w 762000"/>
                <a:gd name="connsiteY12" fmla="*/ 435197 h 952500"/>
                <a:gd name="connsiteX13" fmla="*/ 557784 w 762000"/>
                <a:gd name="connsiteY13" fmla="*/ 30984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446532" y="7144"/>
                  </a:lnTo>
                  <a:cubicBezTo>
                    <a:pt x="650748" y="7144"/>
                    <a:pt x="762000" y="145161"/>
                    <a:pt x="762000" y="309944"/>
                  </a:cubicBezTo>
                  <a:cubicBezTo>
                    <a:pt x="762000" y="473297"/>
                    <a:pt x="649319" y="611315"/>
                    <a:pt x="446532" y="611315"/>
                  </a:cubicBezTo>
                  <a:lnTo>
                    <a:pt x="207074" y="611315"/>
                  </a:lnTo>
                  <a:lnTo>
                    <a:pt x="207074" y="946499"/>
                  </a:lnTo>
                  <a:lnTo>
                    <a:pt x="7144" y="946499"/>
                  </a:lnTo>
                  <a:close/>
                  <a:moveTo>
                    <a:pt x="557784" y="309848"/>
                  </a:moveTo>
                  <a:cubicBezTo>
                    <a:pt x="557784" y="230981"/>
                    <a:pt x="497205" y="183071"/>
                    <a:pt x="418338" y="183071"/>
                  </a:cubicBezTo>
                  <a:lnTo>
                    <a:pt x="207074" y="183071"/>
                  </a:lnTo>
                  <a:lnTo>
                    <a:pt x="207074" y="435197"/>
                  </a:lnTo>
                  <a:lnTo>
                    <a:pt x="418338" y="435197"/>
                  </a:lnTo>
                  <a:cubicBezTo>
                    <a:pt x="497300" y="435197"/>
                    <a:pt x="557784" y="387382"/>
                    <a:pt x="557784" y="309848"/>
                  </a:cubicBez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3A4F70-6063-4F20-8EA2-D72D144A8788}"/>
                </a:ext>
              </a:extLst>
            </p:cNvPr>
            <p:cNvSpPr/>
            <p:nvPr/>
          </p:nvSpPr>
          <p:spPr>
            <a:xfrm>
              <a:off x="10817405" y="5779614"/>
              <a:ext cx="152419" cy="238154"/>
            </a:xfrm>
            <a:custGeom>
              <a:avLst/>
              <a:gdLst>
                <a:gd name="connsiteX0" fmla="*/ 7144 w 609600"/>
                <a:gd name="connsiteY0" fmla="*/ 946499 h 952500"/>
                <a:gd name="connsiteX1" fmla="*/ 7144 w 609600"/>
                <a:gd name="connsiteY1" fmla="*/ 7144 h 952500"/>
                <a:gd name="connsiteX2" fmla="*/ 208502 w 609600"/>
                <a:gd name="connsiteY2" fmla="*/ 7144 h 952500"/>
                <a:gd name="connsiteX3" fmla="*/ 208502 w 609600"/>
                <a:gd name="connsiteY3" fmla="*/ 770477 h 952500"/>
                <a:gd name="connsiteX4" fmla="*/ 605694 w 609600"/>
                <a:gd name="connsiteY4" fmla="*/ 770477 h 952500"/>
                <a:gd name="connsiteX5" fmla="*/ 605694 w 609600"/>
                <a:gd name="connsiteY5" fmla="*/ 946499 h 952500"/>
                <a:gd name="connsiteX6" fmla="*/ 7144 w 609600"/>
                <a:gd name="connsiteY6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208502" y="7144"/>
                  </a:lnTo>
                  <a:lnTo>
                    <a:pt x="208502" y="770477"/>
                  </a:lnTo>
                  <a:lnTo>
                    <a:pt x="605694" y="770477"/>
                  </a:lnTo>
                  <a:lnTo>
                    <a:pt x="605694" y="946499"/>
                  </a:lnTo>
                  <a:lnTo>
                    <a:pt x="7144" y="946499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1D5518-2665-4195-A8F8-3264F899BC77}"/>
                </a:ext>
              </a:extLst>
            </p:cNvPr>
            <p:cNvSpPr/>
            <p:nvPr/>
          </p:nvSpPr>
          <p:spPr>
            <a:xfrm>
              <a:off x="10931505" y="5779590"/>
              <a:ext cx="233391" cy="238154"/>
            </a:xfrm>
            <a:custGeom>
              <a:avLst/>
              <a:gdLst>
                <a:gd name="connsiteX0" fmla="*/ 367665 w 933450"/>
                <a:gd name="connsiteY0" fmla="*/ 946595 h 952500"/>
                <a:gd name="connsiteX1" fmla="*/ 367665 w 933450"/>
                <a:gd name="connsiteY1" fmla="*/ 562070 h 952500"/>
                <a:gd name="connsiteX2" fmla="*/ 7144 w 933450"/>
                <a:gd name="connsiteY2" fmla="*/ 7144 h 952500"/>
                <a:gd name="connsiteX3" fmla="*/ 235268 w 933450"/>
                <a:gd name="connsiteY3" fmla="*/ 7144 h 952500"/>
                <a:gd name="connsiteX4" fmla="*/ 467678 w 933450"/>
                <a:gd name="connsiteY4" fmla="*/ 383191 h 952500"/>
                <a:gd name="connsiteX5" fmla="*/ 700088 w 933450"/>
                <a:gd name="connsiteY5" fmla="*/ 7144 h 952500"/>
                <a:gd name="connsiteX6" fmla="*/ 926878 w 933450"/>
                <a:gd name="connsiteY6" fmla="*/ 7144 h 952500"/>
                <a:gd name="connsiteX7" fmla="*/ 567786 w 933450"/>
                <a:gd name="connsiteY7" fmla="*/ 562070 h 952500"/>
                <a:gd name="connsiteX8" fmla="*/ 567786 w 933450"/>
                <a:gd name="connsiteY8" fmla="*/ 946499 h 952500"/>
                <a:gd name="connsiteX9" fmla="*/ 367665 w 933450"/>
                <a:gd name="connsiteY9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450" h="952500">
                  <a:moveTo>
                    <a:pt x="367665" y="946595"/>
                  </a:moveTo>
                  <a:lnTo>
                    <a:pt x="367665" y="562070"/>
                  </a:lnTo>
                  <a:lnTo>
                    <a:pt x="7144" y="7144"/>
                  </a:lnTo>
                  <a:lnTo>
                    <a:pt x="235268" y="7144"/>
                  </a:lnTo>
                  <a:lnTo>
                    <a:pt x="467678" y="383191"/>
                  </a:lnTo>
                  <a:lnTo>
                    <a:pt x="700088" y="7144"/>
                  </a:lnTo>
                  <a:lnTo>
                    <a:pt x="926878" y="7144"/>
                  </a:lnTo>
                  <a:lnTo>
                    <a:pt x="567786" y="562070"/>
                  </a:lnTo>
                  <a:lnTo>
                    <a:pt x="567786" y="946499"/>
                  </a:lnTo>
                  <a:lnTo>
                    <a:pt x="367665" y="946499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3FE072-CCB3-4607-B33F-904439777076}"/>
                </a:ext>
              </a:extLst>
            </p:cNvPr>
            <p:cNvSpPr/>
            <p:nvPr/>
          </p:nvSpPr>
          <p:spPr>
            <a:xfrm>
              <a:off x="10157575" y="6072948"/>
              <a:ext cx="100025" cy="100025"/>
            </a:xfrm>
            <a:custGeom>
              <a:avLst/>
              <a:gdLst>
                <a:gd name="connsiteX0" fmla="*/ 160877 w 400050"/>
                <a:gd name="connsiteY0" fmla="*/ 398526 h 400050"/>
                <a:gd name="connsiteX1" fmla="*/ 7144 w 400050"/>
                <a:gd name="connsiteY1" fmla="*/ 7144 h 400050"/>
                <a:gd name="connsiteX2" fmla="*/ 85154 w 400050"/>
                <a:gd name="connsiteY2" fmla="*/ 7144 h 400050"/>
                <a:gd name="connsiteX3" fmla="*/ 203645 w 400050"/>
                <a:gd name="connsiteY3" fmla="*/ 323374 h 400050"/>
                <a:gd name="connsiteX4" fmla="*/ 322136 w 400050"/>
                <a:gd name="connsiteY4" fmla="*/ 7144 h 400050"/>
                <a:gd name="connsiteX5" fmla="*/ 400145 w 400050"/>
                <a:gd name="connsiteY5" fmla="*/ 7144 h 400050"/>
                <a:gd name="connsiteX6" fmla="*/ 246412 w 400050"/>
                <a:gd name="connsiteY6" fmla="*/ 398526 h 400050"/>
                <a:gd name="connsiteX7" fmla="*/ 160877 w 400050"/>
                <a:gd name="connsiteY7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00050">
                  <a:moveTo>
                    <a:pt x="160877" y="398526"/>
                  </a:moveTo>
                  <a:lnTo>
                    <a:pt x="7144" y="7144"/>
                  </a:lnTo>
                  <a:lnTo>
                    <a:pt x="85154" y="7144"/>
                  </a:lnTo>
                  <a:lnTo>
                    <a:pt x="203645" y="323374"/>
                  </a:lnTo>
                  <a:lnTo>
                    <a:pt x="322136" y="7144"/>
                  </a:lnTo>
                  <a:lnTo>
                    <a:pt x="400145" y="7144"/>
                  </a:lnTo>
                  <a:lnTo>
                    <a:pt x="246412" y="398526"/>
                  </a:lnTo>
                  <a:lnTo>
                    <a:pt x="160877" y="398526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A651B17-2DB1-4C5D-AB2E-6D5F20D29AC2}"/>
                </a:ext>
              </a:extLst>
            </p:cNvPr>
            <p:cNvSpPr/>
            <p:nvPr/>
          </p:nvSpPr>
          <p:spPr>
            <a:xfrm>
              <a:off x="10248978" y="6072948"/>
              <a:ext cx="100025" cy="100025"/>
            </a:xfrm>
            <a:custGeom>
              <a:avLst/>
              <a:gdLst>
                <a:gd name="connsiteX0" fmla="*/ 322231 w 400050"/>
                <a:gd name="connsiteY0" fmla="*/ 398526 h 400050"/>
                <a:gd name="connsiteX1" fmla="*/ 293465 w 400050"/>
                <a:gd name="connsiteY1" fmla="*/ 322802 h 400050"/>
                <a:gd name="connsiteX2" fmla="*/ 113919 w 400050"/>
                <a:gd name="connsiteY2" fmla="*/ 322802 h 400050"/>
                <a:gd name="connsiteX3" fmla="*/ 85154 w 400050"/>
                <a:gd name="connsiteY3" fmla="*/ 398526 h 400050"/>
                <a:gd name="connsiteX4" fmla="*/ 7144 w 400050"/>
                <a:gd name="connsiteY4" fmla="*/ 398526 h 400050"/>
                <a:gd name="connsiteX5" fmla="*/ 160877 w 400050"/>
                <a:gd name="connsiteY5" fmla="*/ 7144 h 400050"/>
                <a:gd name="connsiteX6" fmla="*/ 246507 w 400050"/>
                <a:gd name="connsiteY6" fmla="*/ 7144 h 400050"/>
                <a:gd name="connsiteX7" fmla="*/ 400241 w 400050"/>
                <a:gd name="connsiteY7" fmla="*/ 398526 h 400050"/>
                <a:gd name="connsiteX8" fmla="*/ 322231 w 400050"/>
                <a:gd name="connsiteY8" fmla="*/ 398526 h 400050"/>
                <a:gd name="connsiteX9" fmla="*/ 203740 w 400050"/>
                <a:gd name="connsiteY9" fmla="*/ 75819 h 400050"/>
                <a:gd name="connsiteX10" fmla="*/ 133350 w 400050"/>
                <a:gd name="connsiteY10" fmla="*/ 262414 h 400050"/>
                <a:gd name="connsiteX11" fmla="*/ 274129 w 400050"/>
                <a:gd name="connsiteY11" fmla="*/ 262414 h 400050"/>
                <a:gd name="connsiteX12" fmla="*/ 203740 w 400050"/>
                <a:gd name="connsiteY12" fmla="*/ 7581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050" h="400050">
                  <a:moveTo>
                    <a:pt x="322231" y="398526"/>
                  </a:moveTo>
                  <a:lnTo>
                    <a:pt x="293465" y="322802"/>
                  </a:lnTo>
                  <a:lnTo>
                    <a:pt x="113919" y="322802"/>
                  </a:lnTo>
                  <a:lnTo>
                    <a:pt x="85154" y="398526"/>
                  </a:lnTo>
                  <a:lnTo>
                    <a:pt x="7144" y="398526"/>
                  </a:lnTo>
                  <a:lnTo>
                    <a:pt x="160877" y="7144"/>
                  </a:lnTo>
                  <a:lnTo>
                    <a:pt x="246507" y="7144"/>
                  </a:lnTo>
                  <a:lnTo>
                    <a:pt x="400241" y="398526"/>
                  </a:lnTo>
                  <a:lnTo>
                    <a:pt x="322231" y="398526"/>
                  </a:lnTo>
                  <a:close/>
                  <a:moveTo>
                    <a:pt x="203740" y="75819"/>
                  </a:moveTo>
                  <a:lnTo>
                    <a:pt x="133350" y="262414"/>
                  </a:lnTo>
                  <a:lnTo>
                    <a:pt x="274129" y="262414"/>
                  </a:lnTo>
                  <a:lnTo>
                    <a:pt x="203740" y="75819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BBE5F2-BDCE-48AB-8EC9-B0DCE5789287}"/>
                </a:ext>
              </a:extLst>
            </p:cNvPr>
            <p:cNvSpPr/>
            <p:nvPr/>
          </p:nvSpPr>
          <p:spPr>
            <a:xfrm>
              <a:off x="10356671" y="6072948"/>
              <a:ext cx="61920" cy="100025"/>
            </a:xfrm>
            <a:custGeom>
              <a:avLst/>
              <a:gdLst>
                <a:gd name="connsiteX0" fmla="*/ 7144 w 247650"/>
                <a:gd name="connsiteY0" fmla="*/ 398526 h 400050"/>
                <a:gd name="connsiteX1" fmla="*/ 7144 w 247650"/>
                <a:gd name="connsiteY1" fmla="*/ 7144 h 400050"/>
                <a:gd name="connsiteX2" fmla="*/ 75819 w 247650"/>
                <a:gd name="connsiteY2" fmla="*/ 7144 h 400050"/>
                <a:gd name="connsiteX3" fmla="*/ 75819 w 247650"/>
                <a:gd name="connsiteY3" fmla="*/ 338042 h 400050"/>
                <a:gd name="connsiteX4" fmla="*/ 248317 w 247650"/>
                <a:gd name="connsiteY4" fmla="*/ 338042 h 400050"/>
                <a:gd name="connsiteX5" fmla="*/ 248317 w 247650"/>
                <a:gd name="connsiteY5" fmla="*/ 398431 h 400050"/>
                <a:gd name="connsiteX6" fmla="*/ 7144 w 247650"/>
                <a:gd name="connsiteY6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00050">
                  <a:moveTo>
                    <a:pt x="7144" y="398526"/>
                  </a:moveTo>
                  <a:lnTo>
                    <a:pt x="7144" y="7144"/>
                  </a:lnTo>
                  <a:lnTo>
                    <a:pt x="75819" y="7144"/>
                  </a:lnTo>
                  <a:lnTo>
                    <a:pt x="75819" y="338042"/>
                  </a:lnTo>
                  <a:lnTo>
                    <a:pt x="248317" y="338042"/>
                  </a:lnTo>
                  <a:lnTo>
                    <a:pt x="248317" y="398431"/>
                  </a:lnTo>
                  <a:lnTo>
                    <a:pt x="7144" y="398431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BD6B2-A8A9-4417-9B8D-79D808E88E4B}"/>
                </a:ext>
              </a:extLst>
            </p:cNvPr>
            <p:cNvSpPr/>
            <p:nvPr/>
          </p:nvSpPr>
          <p:spPr>
            <a:xfrm>
              <a:off x="10423426" y="6071353"/>
              <a:ext cx="102406" cy="104788"/>
            </a:xfrm>
            <a:custGeom>
              <a:avLst/>
              <a:gdLst>
                <a:gd name="connsiteX0" fmla="*/ 7144 w 409575"/>
                <a:gd name="connsiteY0" fmla="*/ 209550 h 419100"/>
                <a:gd name="connsiteX1" fmla="*/ 207264 w 409575"/>
                <a:gd name="connsiteY1" fmla="*/ 7144 h 419100"/>
                <a:gd name="connsiteX2" fmla="*/ 407384 w 409575"/>
                <a:gd name="connsiteY2" fmla="*/ 209550 h 419100"/>
                <a:gd name="connsiteX3" fmla="*/ 207264 w 409575"/>
                <a:gd name="connsiteY3" fmla="*/ 411956 h 419100"/>
                <a:gd name="connsiteX4" fmla="*/ 7144 w 409575"/>
                <a:gd name="connsiteY4" fmla="*/ 209550 h 419100"/>
                <a:gd name="connsiteX5" fmla="*/ 336900 w 409575"/>
                <a:gd name="connsiteY5" fmla="*/ 209550 h 419100"/>
                <a:gd name="connsiteX6" fmla="*/ 207264 w 409575"/>
                <a:gd name="connsiteY6" fmla="*/ 68104 h 419100"/>
                <a:gd name="connsiteX7" fmla="*/ 77629 w 409575"/>
                <a:gd name="connsiteY7" fmla="*/ 209550 h 419100"/>
                <a:gd name="connsiteX8" fmla="*/ 207264 w 409575"/>
                <a:gd name="connsiteY8" fmla="*/ 350996 h 419100"/>
                <a:gd name="connsiteX9" fmla="*/ 336900 w 409575"/>
                <a:gd name="connsiteY9" fmla="*/ 2095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19100">
                  <a:moveTo>
                    <a:pt x="7144" y="209550"/>
                  </a:moveTo>
                  <a:cubicBezTo>
                    <a:pt x="7144" y="92773"/>
                    <a:pt x="89916" y="7144"/>
                    <a:pt x="207264" y="7144"/>
                  </a:cubicBezTo>
                  <a:cubicBezTo>
                    <a:pt x="324041" y="7144"/>
                    <a:pt x="407384" y="92773"/>
                    <a:pt x="407384" y="209550"/>
                  </a:cubicBezTo>
                  <a:cubicBezTo>
                    <a:pt x="407384" y="326326"/>
                    <a:pt x="324041" y="411956"/>
                    <a:pt x="207264" y="411956"/>
                  </a:cubicBezTo>
                  <a:cubicBezTo>
                    <a:pt x="89916" y="411956"/>
                    <a:pt x="7144" y="326326"/>
                    <a:pt x="7144" y="209550"/>
                  </a:cubicBezTo>
                  <a:close/>
                  <a:moveTo>
                    <a:pt x="336900" y="209550"/>
                  </a:moveTo>
                  <a:cubicBezTo>
                    <a:pt x="336900" y="128588"/>
                    <a:pt x="285845" y="68104"/>
                    <a:pt x="207264" y="68104"/>
                  </a:cubicBezTo>
                  <a:cubicBezTo>
                    <a:pt x="128016" y="68104"/>
                    <a:pt x="77629" y="128492"/>
                    <a:pt x="77629" y="209550"/>
                  </a:cubicBezTo>
                  <a:cubicBezTo>
                    <a:pt x="77629" y="289941"/>
                    <a:pt x="128111" y="350996"/>
                    <a:pt x="207264" y="350996"/>
                  </a:cubicBezTo>
                  <a:cubicBezTo>
                    <a:pt x="285845" y="350996"/>
                    <a:pt x="336900" y="289941"/>
                    <a:pt x="336900" y="209550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60DC9E-BC68-420D-9079-ACBD9BF07D51}"/>
                </a:ext>
              </a:extLst>
            </p:cNvPr>
            <p:cNvSpPr/>
            <p:nvPr/>
          </p:nvSpPr>
          <p:spPr>
            <a:xfrm>
              <a:off x="10539907" y="6072948"/>
              <a:ext cx="78591" cy="100025"/>
            </a:xfrm>
            <a:custGeom>
              <a:avLst/>
              <a:gdLst>
                <a:gd name="connsiteX0" fmla="*/ 230696 w 314325"/>
                <a:gd name="connsiteY0" fmla="*/ 398526 h 400050"/>
                <a:gd name="connsiteX1" fmla="*/ 144494 w 314325"/>
                <a:gd name="connsiteY1" fmla="*/ 252413 h 400050"/>
                <a:gd name="connsiteX2" fmla="*/ 75819 w 314325"/>
                <a:gd name="connsiteY2" fmla="*/ 252413 h 400050"/>
                <a:gd name="connsiteX3" fmla="*/ 75819 w 314325"/>
                <a:gd name="connsiteY3" fmla="*/ 398526 h 400050"/>
                <a:gd name="connsiteX4" fmla="*/ 7144 w 314325"/>
                <a:gd name="connsiteY4" fmla="*/ 398526 h 400050"/>
                <a:gd name="connsiteX5" fmla="*/ 7144 w 314325"/>
                <a:gd name="connsiteY5" fmla="*/ 7144 h 400050"/>
                <a:gd name="connsiteX6" fmla="*/ 179070 w 314325"/>
                <a:gd name="connsiteY6" fmla="*/ 7144 h 400050"/>
                <a:gd name="connsiteX7" fmla="*/ 307562 w 314325"/>
                <a:gd name="connsiteY7" fmla="*/ 129730 h 400050"/>
                <a:gd name="connsiteX8" fmla="*/ 214313 w 314325"/>
                <a:gd name="connsiteY8" fmla="*/ 244697 h 400050"/>
                <a:gd name="connsiteX9" fmla="*/ 310515 w 314325"/>
                <a:gd name="connsiteY9" fmla="*/ 398431 h 400050"/>
                <a:gd name="connsiteX10" fmla="*/ 230696 w 314325"/>
                <a:gd name="connsiteY10" fmla="*/ 398431 h 400050"/>
                <a:gd name="connsiteX11" fmla="*/ 237173 w 314325"/>
                <a:gd name="connsiteY11" fmla="*/ 129254 h 400050"/>
                <a:gd name="connsiteX12" fmla="*/ 170307 w 314325"/>
                <a:gd name="connsiteY12" fmla="*/ 67627 h 400050"/>
                <a:gd name="connsiteX13" fmla="*/ 75819 w 314325"/>
                <a:gd name="connsiteY13" fmla="*/ 67627 h 400050"/>
                <a:gd name="connsiteX14" fmla="*/ 75819 w 314325"/>
                <a:gd name="connsiteY14" fmla="*/ 192024 h 400050"/>
                <a:gd name="connsiteX15" fmla="*/ 170307 w 314325"/>
                <a:gd name="connsiteY15" fmla="*/ 192024 h 400050"/>
                <a:gd name="connsiteX16" fmla="*/ 237173 w 314325"/>
                <a:gd name="connsiteY16" fmla="*/ 12925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5" h="400050">
                  <a:moveTo>
                    <a:pt x="230696" y="398526"/>
                  </a:moveTo>
                  <a:lnTo>
                    <a:pt x="144494" y="252413"/>
                  </a:lnTo>
                  <a:lnTo>
                    <a:pt x="75819" y="25241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79070" y="7144"/>
                  </a:lnTo>
                  <a:cubicBezTo>
                    <a:pt x="256508" y="7144"/>
                    <a:pt x="307562" y="57055"/>
                    <a:pt x="307562" y="129730"/>
                  </a:cubicBezTo>
                  <a:cubicBezTo>
                    <a:pt x="307562" y="198977"/>
                    <a:pt x="261747" y="237077"/>
                    <a:pt x="214313" y="244697"/>
                  </a:cubicBezTo>
                  <a:lnTo>
                    <a:pt x="310515" y="398431"/>
                  </a:lnTo>
                  <a:lnTo>
                    <a:pt x="230696" y="398431"/>
                  </a:lnTo>
                  <a:close/>
                  <a:moveTo>
                    <a:pt x="237173" y="129254"/>
                  </a:moveTo>
                  <a:cubicBezTo>
                    <a:pt x="237173" y="91726"/>
                    <a:pt x="208979" y="67627"/>
                    <a:pt x="170307" y="67627"/>
                  </a:cubicBezTo>
                  <a:lnTo>
                    <a:pt x="75819" y="67627"/>
                  </a:lnTo>
                  <a:lnTo>
                    <a:pt x="75819" y="192024"/>
                  </a:lnTo>
                  <a:lnTo>
                    <a:pt x="170307" y="192024"/>
                  </a:lnTo>
                  <a:cubicBezTo>
                    <a:pt x="208979" y="192024"/>
                    <a:pt x="237173" y="167354"/>
                    <a:pt x="237173" y="129254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C4264E-B3DE-49C4-87E4-FEB934EFDC15}"/>
                </a:ext>
              </a:extLst>
            </p:cNvPr>
            <p:cNvSpPr/>
            <p:nvPr/>
          </p:nvSpPr>
          <p:spPr>
            <a:xfrm>
              <a:off x="10632192" y="6072948"/>
              <a:ext cx="69065" cy="100025"/>
            </a:xfrm>
            <a:custGeom>
              <a:avLst/>
              <a:gdLst>
                <a:gd name="connsiteX0" fmla="*/ 7144 w 276225"/>
                <a:gd name="connsiteY0" fmla="*/ 398526 h 400050"/>
                <a:gd name="connsiteX1" fmla="*/ 7144 w 276225"/>
                <a:gd name="connsiteY1" fmla="*/ 7144 h 400050"/>
                <a:gd name="connsiteX2" fmla="*/ 275273 w 276225"/>
                <a:gd name="connsiteY2" fmla="*/ 7144 h 400050"/>
                <a:gd name="connsiteX3" fmla="*/ 275273 w 276225"/>
                <a:gd name="connsiteY3" fmla="*/ 67532 h 400050"/>
                <a:gd name="connsiteX4" fmla="*/ 75819 w 276225"/>
                <a:gd name="connsiteY4" fmla="*/ 67532 h 400050"/>
                <a:gd name="connsiteX5" fmla="*/ 75819 w 276225"/>
                <a:gd name="connsiteY5" fmla="*/ 168497 h 400050"/>
                <a:gd name="connsiteX6" fmla="*/ 271177 w 276225"/>
                <a:gd name="connsiteY6" fmla="*/ 168497 h 400050"/>
                <a:gd name="connsiteX7" fmla="*/ 271177 w 276225"/>
                <a:gd name="connsiteY7" fmla="*/ 228886 h 400050"/>
                <a:gd name="connsiteX8" fmla="*/ 75819 w 276225"/>
                <a:gd name="connsiteY8" fmla="*/ 228886 h 400050"/>
                <a:gd name="connsiteX9" fmla="*/ 75819 w 276225"/>
                <a:gd name="connsiteY9" fmla="*/ 338042 h 400050"/>
                <a:gd name="connsiteX10" fmla="*/ 275273 w 276225"/>
                <a:gd name="connsiteY10" fmla="*/ 338042 h 400050"/>
                <a:gd name="connsiteX11" fmla="*/ 275273 w 276225"/>
                <a:gd name="connsiteY11" fmla="*/ 398431 h 400050"/>
                <a:gd name="connsiteX12" fmla="*/ 7144 w 276225"/>
                <a:gd name="connsiteY12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400050">
                  <a:moveTo>
                    <a:pt x="7144" y="398526"/>
                  </a:moveTo>
                  <a:lnTo>
                    <a:pt x="7144" y="7144"/>
                  </a:lnTo>
                  <a:lnTo>
                    <a:pt x="275273" y="7144"/>
                  </a:lnTo>
                  <a:lnTo>
                    <a:pt x="275273" y="67532"/>
                  </a:lnTo>
                  <a:lnTo>
                    <a:pt x="75819" y="67532"/>
                  </a:lnTo>
                  <a:lnTo>
                    <a:pt x="75819" y="168497"/>
                  </a:lnTo>
                  <a:lnTo>
                    <a:pt x="271177" y="168497"/>
                  </a:lnTo>
                  <a:lnTo>
                    <a:pt x="271177" y="228886"/>
                  </a:lnTo>
                  <a:lnTo>
                    <a:pt x="75819" y="228886"/>
                  </a:lnTo>
                  <a:lnTo>
                    <a:pt x="75819" y="338042"/>
                  </a:lnTo>
                  <a:lnTo>
                    <a:pt x="275273" y="338042"/>
                  </a:lnTo>
                  <a:lnTo>
                    <a:pt x="275273" y="398431"/>
                  </a:lnTo>
                  <a:lnTo>
                    <a:pt x="7144" y="398431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5011E0D-40F2-426B-9359-DF16566D6BB0}"/>
                </a:ext>
              </a:extLst>
            </p:cNvPr>
            <p:cNvSpPr/>
            <p:nvPr/>
          </p:nvSpPr>
          <p:spPr>
            <a:xfrm>
              <a:off x="10716832" y="6072948"/>
              <a:ext cx="104788" cy="100025"/>
            </a:xfrm>
            <a:custGeom>
              <a:avLst/>
              <a:gdLst>
                <a:gd name="connsiteX0" fmla="*/ 345186 w 419100"/>
                <a:gd name="connsiteY0" fmla="*/ 398526 h 400050"/>
                <a:gd name="connsiteX1" fmla="*/ 345186 w 419100"/>
                <a:gd name="connsiteY1" fmla="*/ 96393 h 400050"/>
                <a:gd name="connsiteX2" fmla="*/ 225457 w 419100"/>
                <a:gd name="connsiteY2" fmla="*/ 398526 h 400050"/>
                <a:gd name="connsiteX3" fmla="*/ 196120 w 419100"/>
                <a:gd name="connsiteY3" fmla="*/ 398526 h 400050"/>
                <a:gd name="connsiteX4" fmla="*/ 75819 w 419100"/>
                <a:gd name="connsiteY4" fmla="*/ 96393 h 400050"/>
                <a:gd name="connsiteX5" fmla="*/ 75819 w 419100"/>
                <a:gd name="connsiteY5" fmla="*/ 398526 h 400050"/>
                <a:gd name="connsiteX6" fmla="*/ 7144 w 419100"/>
                <a:gd name="connsiteY6" fmla="*/ 398526 h 400050"/>
                <a:gd name="connsiteX7" fmla="*/ 7144 w 419100"/>
                <a:gd name="connsiteY7" fmla="*/ 7144 h 400050"/>
                <a:gd name="connsiteX8" fmla="*/ 103918 w 419100"/>
                <a:gd name="connsiteY8" fmla="*/ 7144 h 400050"/>
                <a:gd name="connsiteX9" fmla="*/ 210693 w 419100"/>
                <a:gd name="connsiteY9" fmla="*/ 275844 h 400050"/>
                <a:gd name="connsiteX10" fmla="*/ 316897 w 419100"/>
                <a:gd name="connsiteY10" fmla="*/ 7144 h 400050"/>
                <a:gd name="connsiteX11" fmla="*/ 413671 w 419100"/>
                <a:gd name="connsiteY11" fmla="*/ 7144 h 400050"/>
                <a:gd name="connsiteX12" fmla="*/ 413671 w 419100"/>
                <a:gd name="connsiteY12" fmla="*/ 398526 h 400050"/>
                <a:gd name="connsiteX13" fmla="*/ 345186 w 419100"/>
                <a:gd name="connsiteY13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0" h="400050">
                  <a:moveTo>
                    <a:pt x="345186" y="398526"/>
                  </a:moveTo>
                  <a:lnTo>
                    <a:pt x="345186" y="96393"/>
                  </a:lnTo>
                  <a:lnTo>
                    <a:pt x="225457" y="398526"/>
                  </a:lnTo>
                  <a:lnTo>
                    <a:pt x="196120" y="398526"/>
                  </a:lnTo>
                  <a:lnTo>
                    <a:pt x="75819" y="9639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03918" y="7144"/>
                  </a:lnTo>
                  <a:lnTo>
                    <a:pt x="210693" y="275844"/>
                  </a:lnTo>
                  <a:lnTo>
                    <a:pt x="316897" y="7144"/>
                  </a:lnTo>
                  <a:lnTo>
                    <a:pt x="413671" y="7144"/>
                  </a:lnTo>
                  <a:lnTo>
                    <a:pt x="413671" y="398526"/>
                  </a:lnTo>
                  <a:lnTo>
                    <a:pt x="345186" y="398526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8183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6C810FC-F638-46AD-B235-0880921D8B8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217400" cy="6858000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1ABD432-A4FB-4CCB-AD1D-7134E3BC5E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30000" y="0"/>
            <a:ext cx="8287385" cy="6858000"/>
          </a:xfrm>
          <a:custGeom>
            <a:avLst/>
            <a:gdLst>
              <a:gd name="connsiteX0" fmla="*/ 0 w 8262000"/>
              <a:gd name="connsiteY0" fmla="*/ 6858000 h 6858000"/>
              <a:gd name="connsiteX1" fmla="*/ 1562115 w 8262000"/>
              <a:gd name="connsiteY1" fmla="*/ 0 h 6858000"/>
              <a:gd name="connsiteX2" fmla="*/ 8262000 w 8262000"/>
              <a:gd name="connsiteY2" fmla="*/ 0 h 6858000"/>
              <a:gd name="connsiteX3" fmla="*/ 6699885 w 8262000"/>
              <a:gd name="connsiteY3" fmla="*/ 6858000 h 6858000"/>
              <a:gd name="connsiteX4" fmla="*/ 0 w 8262000"/>
              <a:gd name="connsiteY4" fmla="*/ 6858000 h 6858000"/>
              <a:gd name="connsiteX0" fmla="*/ 0 w 8287385"/>
              <a:gd name="connsiteY0" fmla="*/ 6858000 h 6858000"/>
              <a:gd name="connsiteX1" fmla="*/ 1562115 w 8287385"/>
              <a:gd name="connsiteY1" fmla="*/ 0 h 6858000"/>
              <a:gd name="connsiteX2" fmla="*/ 8262000 w 8287385"/>
              <a:gd name="connsiteY2" fmla="*/ 0 h 6858000"/>
              <a:gd name="connsiteX3" fmla="*/ 8287385 w 8287385"/>
              <a:gd name="connsiteY3" fmla="*/ 6858000 h 6858000"/>
              <a:gd name="connsiteX4" fmla="*/ 0 w 828738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385" h="6858000">
                <a:moveTo>
                  <a:pt x="0" y="6858000"/>
                </a:moveTo>
                <a:lnTo>
                  <a:pt x="1562115" y="0"/>
                </a:lnTo>
                <a:lnTo>
                  <a:pt x="8262000" y="0"/>
                </a:lnTo>
                <a:cubicBezTo>
                  <a:pt x="8270462" y="2286000"/>
                  <a:pt x="8278923" y="4572000"/>
                  <a:pt x="8287385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D5D6EAA-F2C9-49E9-A0AC-F7C7CC1D6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1110" y="3148125"/>
            <a:ext cx="5100676" cy="1533407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682DD3C-CE39-428D-BEEC-F68FB098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442" y="1410039"/>
            <a:ext cx="5099561" cy="1196366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8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82B6B39-FF56-403E-B50F-D231A08AF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324" y="2727341"/>
            <a:ext cx="5100676" cy="226472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2B2ACC35-BE79-40B3-AA31-8BA2AD689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75722" y="5321808"/>
            <a:ext cx="729579" cy="15361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5138"/>
              <a:gd name="connsiteY0" fmla="*/ 10000 h 10000"/>
              <a:gd name="connsiteX1" fmla="*/ 2000 w 15138"/>
              <a:gd name="connsiteY1" fmla="*/ 0 h 10000"/>
              <a:gd name="connsiteX2" fmla="*/ 15138 w 15138"/>
              <a:gd name="connsiteY2" fmla="*/ 0 h 10000"/>
              <a:gd name="connsiteX3" fmla="*/ 8000 w 15138"/>
              <a:gd name="connsiteY3" fmla="*/ 10000 h 10000"/>
              <a:gd name="connsiteX4" fmla="*/ 0 w 15138"/>
              <a:gd name="connsiteY4" fmla="*/ 10000 h 10000"/>
              <a:gd name="connsiteX0" fmla="*/ 0 w 15138"/>
              <a:gd name="connsiteY0" fmla="*/ 10000 h 10000"/>
              <a:gd name="connsiteX1" fmla="*/ 7073 w 15138"/>
              <a:gd name="connsiteY1" fmla="*/ 0 h 10000"/>
              <a:gd name="connsiteX2" fmla="*/ 15138 w 15138"/>
              <a:gd name="connsiteY2" fmla="*/ 0 h 10000"/>
              <a:gd name="connsiteX3" fmla="*/ 8000 w 15138"/>
              <a:gd name="connsiteY3" fmla="*/ 10000 h 10000"/>
              <a:gd name="connsiteX4" fmla="*/ 0 w 151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8" h="10000">
                <a:moveTo>
                  <a:pt x="0" y="10000"/>
                </a:moveTo>
                <a:lnTo>
                  <a:pt x="7073" y="0"/>
                </a:lnTo>
                <a:lnTo>
                  <a:pt x="15138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100000">
                <a:srgbClr val="0040A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313EF919-6C28-4E15-BE34-17CBABDC6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257200" y="6134400"/>
            <a:ext cx="561600" cy="565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noFill/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0797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AD09EFC5-3938-42DF-A7B0-FC5420219D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769904" cy="6858000"/>
          </a:xfrm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62CF11-7B75-4429-9E7C-FAB9A3743280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C1048-8237-4049-9F8F-92C01D4FE0D0}"/>
              </a:ext>
            </a:extLst>
          </p:cNvPr>
          <p:cNvSpPr txBox="1"/>
          <p:nvPr/>
        </p:nvSpPr>
        <p:spPr>
          <a:xfrm flipH="1">
            <a:off x="644550" y="6311542"/>
            <a:ext cx="2708249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Valorem Reply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7D20CB3-4B31-4FC3-BC97-AEAC6FC56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535" y="2062800"/>
            <a:ext cx="2732400" cy="2732400"/>
          </a:xfrm>
          <a:prstGeom prst="ellipse">
            <a:avLst/>
          </a:prstGeom>
          <a:gradFill flip="none" rotWithShape="1">
            <a:gsLst>
              <a:gs pos="42000">
                <a:srgbClr val="006FC6"/>
              </a:gs>
              <a:gs pos="0">
                <a:schemeClr val="accent4">
                  <a:alpha val="91000"/>
                </a:schemeClr>
              </a:gs>
              <a:gs pos="76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+mn-cs"/>
              </a:defRPr>
            </a:lvl1pPr>
          </a:lstStyle>
          <a:p>
            <a:pPr marL="0" lvl="0" algn="ctr" defTabSz="91440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42BDAC-893E-4B2C-A1D4-E2938A369B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8313" y="1008078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7869D47D-949C-4859-A22F-E15D8C389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8313" y="1340339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A150A68-89D3-4280-92B9-DB4942BDAD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98313" y="2703528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9DAAAF3-6766-49FE-BA46-261607805F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98313" y="3035789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C2D8BDA6-D848-49C9-BFD4-83BCCD7EC3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98313" y="4378943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38C6934-0C3B-4E2B-A1A0-2688AAA822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98313" y="4711204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2468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6" y="1257300"/>
            <a:ext cx="5722583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916113"/>
            <a:ext cx="5179247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D198D-2E6A-4C8F-A8AB-718D119D2B8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491" y="6134099"/>
            <a:ext cx="563179" cy="5631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911959-C8AD-4717-A43B-D9B6D66428D6}"/>
              </a:ext>
            </a:extLst>
          </p:cNvPr>
          <p:cNvSpPr/>
          <p:nvPr/>
        </p:nvSpPr>
        <p:spPr>
          <a:xfrm>
            <a:off x="11257491" y="6135678"/>
            <a:ext cx="561600" cy="5616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3C2D2-1D47-4F3A-A0E8-AC3CCEBFCB32}"/>
              </a:ext>
            </a:extLst>
          </p:cNvPr>
          <p:cNvSpPr/>
          <p:nvPr/>
        </p:nvSpPr>
        <p:spPr>
          <a:xfrm>
            <a:off x="8137002" y="2057400"/>
            <a:ext cx="4054997" cy="4800600"/>
          </a:xfrm>
          <a:prstGeom prst="rect">
            <a:avLst/>
          </a:prstGeom>
          <a:gradFill flip="none" rotWithShape="1">
            <a:gsLst>
              <a:gs pos="42000">
                <a:srgbClr val="006FC6"/>
              </a:gs>
              <a:gs pos="0">
                <a:schemeClr val="accent4">
                  <a:alpha val="91000"/>
                </a:schemeClr>
              </a:gs>
              <a:gs pos="76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6EB07A-99B6-4081-8AA7-9A73E14EA6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9575" y="-1"/>
            <a:ext cx="4038600" cy="5417819"/>
          </a:xfrm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C860E-C3EF-46BD-BE9C-D8823AB1FD18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3" name="Oval 503">
              <a:extLst>
                <a:ext uri="{FF2B5EF4-FFF2-40B4-BE49-F238E27FC236}">
                  <a16:creationId xmlns:a16="http://schemas.microsoft.com/office/drawing/2014/main" id="{7EBA64E1-164E-462D-B79A-0402CC3D7C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04">
              <a:extLst>
                <a:ext uri="{FF2B5EF4-FFF2-40B4-BE49-F238E27FC236}">
                  <a16:creationId xmlns:a16="http://schemas.microsoft.com/office/drawing/2014/main" id="{44B9419E-5D9A-45E9-BD8D-8F49E654B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05">
              <a:extLst>
                <a:ext uri="{FF2B5EF4-FFF2-40B4-BE49-F238E27FC236}">
                  <a16:creationId xmlns:a16="http://schemas.microsoft.com/office/drawing/2014/main" id="{9A57249D-5D03-4546-B3E0-7072E3B215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6">
              <a:extLst>
                <a:ext uri="{FF2B5EF4-FFF2-40B4-BE49-F238E27FC236}">
                  <a16:creationId xmlns:a16="http://schemas.microsoft.com/office/drawing/2014/main" id="{A2C6F305-9295-4C3A-AE24-DC06BC02A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328606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5D4470-D1EB-4C8D-B20D-E48B62334DC6}"/>
              </a:ext>
            </a:extLst>
          </p:cNvPr>
          <p:cNvSpPr/>
          <p:nvPr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006FC6"/>
              </a:gs>
              <a:gs pos="73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643" y="608400"/>
            <a:ext cx="7285496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4E4DA-A80B-4DDF-8D90-F90893783585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35602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27FC80-E667-466A-B126-33B8DEA6670A}"/>
              </a:ext>
            </a:extLst>
          </p:cNvPr>
          <p:cNvSpPr/>
          <p:nvPr/>
        </p:nvSpPr>
        <p:spPr>
          <a:xfrm>
            <a:off x="8969648" y="0"/>
            <a:ext cx="322235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7F3CB5-708E-4B53-B443-60E68E6C9E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756" y="605664"/>
            <a:ext cx="7869435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none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77A78-DA1F-44C1-AAFF-B38A1DC12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6753" y="1768095"/>
            <a:ext cx="5179247" cy="332180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12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D4C4B69-CACB-4CBB-A7B0-2E6DE0A2BD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6756" y="1085952"/>
            <a:ext cx="10339200" cy="198131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6D5776-1888-4492-8A62-5A765274D974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1" name="Oval 503">
              <a:extLst>
                <a:ext uri="{FF2B5EF4-FFF2-40B4-BE49-F238E27FC236}">
                  <a16:creationId xmlns:a16="http://schemas.microsoft.com/office/drawing/2014/main" id="{0E2BAED4-0C8D-42FC-B2FC-256EA22627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04">
              <a:extLst>
                <a:ext uri="{FF2B5EF4-FFF2-40B4-BE49-F238E27FC236}">
                  <a16:creationId xmlns:a16="http://schemas.microsoft.com/office/drawing/2014/main" id="{D4A32E27-F1CD-4FB9-8601-F0716D2A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05">
              <a:extLst>
                <a:ext uri="{FF2B5EF4-FFF2-40B4-BE49-F238E27FC236}">
                  <a16:creationId xmlns:a16="http://schemas.microsoft.com/office/drawing/2014/main" id="{7789E1EE-B96F-40B4-AA05-6ED539AA59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06">
              <a:extLst>
                <a:ext uri="{FF2B5EF4-FFF2-40B4-BE49-F238E27FC236}">
                  <a16:creationId xmlns:a16="http://schemas.microsoft.com/office/drawing/2014/main" id="{ED004FCA-4CD3-47AB-A10F-68719D97E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91273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757" y="605657"/>
            <a:ext cx="896274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none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506B-2DC2-4B6E-946B-A5B1E7D466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491" y="6134099"/>
            <a:ext cx="563179" cy="563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2AEE1A-E784-463D-9CC1-DA65075DCBA3}"/>
              </a:ext>
            </a:extLst>
          </p:cNvPr>
          <p:cNvSpPr/>
          <p:nvPr/>
        </p:nvSpPr>
        <p:spPr>
          <a:xfrm>
            <a:off x="11257491" y="6135678"/>
            <a:ext cx="561600" cy="561600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E9DC0-88E8-415D-A096-7A5B8538BFFE}"/>
              </a:ext>
            </a:extLst>
          </p:cNvPr>
          <p:cNvSpPr/>
          <p:nvPr/>
        </p:nvSpPr>
        <p:spPr>
          <a:xfrm>
            <a:off x="10068560" y="0"/>
            <a:ext cx="2123440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1EDCBB-3F7D-49F8-93D4-4C28469C500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2" name="Oval 503">
              <a:extLst>
                <a:ext uri="{FF2B5EF4-FFF2-40B4-BE49-F238E27FC236}">
                  <a16:creationId xmlns:a16="http://schemas.microsoft.com/office/drawing/2014/main" id="{22CF80B2-E928-4D87-9A6A-72CFBD14E3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04">
              <a:extLst>
                <a:ext uri="{FF2B5EF4-FFF2-40B4-BE49-F238E27FC236}">
                  <a16:creationId xmlns:a16="http://schemas.microsoft.com/office/drawing/2014/main" id="{5FE0F925-D219-4009-A723-502528AAC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05">
              <a:extLst>
                <a:ext uri="{FF2B5EF4-FFF2-40B4-BE49-F238E27FC236}">
                  <a16:creationId xmlns:a16="http://schemas.microsoft.com/office/drawing/2014/main" id="{A9CACEBD-F6CA-4B7B-B935-C4343E6206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06">
              <a:extLst>
                <a:ext uri="{FF2B5EF4-FFF2-40B4-BE49-F238E27FC236}">
                  <a16:creationId xmlns:a16="http://schemas.microsoft.com/office/drawing/2014/main" id="{EC821728-B8A7-416E-B711-43D2C7EB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833514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905E55-CD1E-432B-9883-ADACC0EDB9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864B9-BE3B-4FE4-8D93-3221EB0BB3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F38">
              <a:alpha val="91000"/>
            </a:srgb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A78B7-784D-4152-B283-7D9907C40764}"/>
              </a:ext>
            </a:extLst>
          </p:cNvPr>
          <p:cNvSpPr/>
          <p:nvPr/>
        </p:nvSpPr>
        <p:spPr>
          <a:xfrm>
            <a:off x="1423686" y="1531620"/>
            <a:ext cx="6120114" cy="380238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  <a:effectLst>
            <a:outerShdw blurRad="4445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28F4F-955B-45BE-B82D-74B2AD3E7411}"/>
              </a:ext>
            </a:extLst>
          </p:cNvPr>
          <p:cNvSpPr/>
          <p:nvPr/>
        </p:nvSpPr>
        <p:spPr>
          <a:xfrm>
            <a:off x="1598946" y="1668780"/>
            <a:ext cx="5769594" cy="3528060"/>
          </a:xfrm>
          <a:prstGeom prst="rect">
            <a:avLst/>
          </a:prstGeom>
          <a:noFill/>
          <a:ln w="9525">
            <a:solidFill>
              <a:schemeClr val="bg1">
                <a:alpha val="24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97E559-56A2-408C-B8B3-326C94C84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4880" y="2823167"/>
            <a:ext cx="5117726" cy="1219286"/>
          </a:xfrm>
        </p:spPr>
        <p:txBody>
          <a:bodyPr anchor="ctr" anchorCtr="0"/>
          <a:lstStyle>
            <a:lvl1pPr algn="ctr">
              <a:defRPr sz="4000" spc="-100" baseline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CFC72-4BB3-4A1B-820A-963D9D9E5CE8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F29494-D650-4E2A-9414-CDF0B79D6479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1" name="Oval 503">
              <a:extLst>
                <a:ext uri="{FF2B5EF4-FFF2-40B4-BE49-F238E27FC236}">
                  <a16:creationId xmlns:a16="http://schemas.microsoft.com/office/drawing/2014/main" id="{8327BBF8-361B-4F1E-9607-5ACEDE67DC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04">
              <a:extLst>
                <a:ext uri="{FF2B5EF4-FFF2-40B4-BE49-F238E27FC236}">
                  <a16:creationId xmlns:a16="http://schemas.microsoft.com/office/drawing/2014/main" id="{17D0B823-75B9-49A2-B5EA-CD22D363B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B6A007B5-7AE5-4877-B926-4C42DEC7BD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6">
              <a:extLst>
                <a:ext uri="{FF2B5EF4-FFF2-40B4-BE49-F238E27FC236}">
                  <a16:creationId xmlns:a16="http://schemas.microsoft.com/office/drawing/2014/main" id="{4F35968B-45E6-4C79-BE43-CB66BBCC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6464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905E55-CD1E-432B-9883-ADACC0EDB9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864B9-BE3B-4FE4-8D93-3221EB0BB3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A78B7-784D-4152-B283-7D9907C40764}"/>
              </a:ext>
            </a:extLst>
          </p:cNvPr>
          <p:cNvSpPr/>
          <p:nvPr/>
        </p:nvSpPr>
        <p:spPr>
          <a:xfrm>
            <a:off x="1423686" y="1531620"/>
            <a:ext cx="6120114" cy="3802380"/>
          </a:xfrm>
          <a:prstGeom prst="rect">
            <a:avLst/>
          </a:prstGeom>
          <a:solidFill>
            <a:schemeClr val="bg1"/>
          </a:solidFill>
          <a:ln w="25400">
            <a:noFill/>
            <a:headEnd type="triangle"/>
            <a:tailEnd type="none"/>
          </a:ln>
          <a:effectLst>
            <a:outerShdw blurRad="4445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28F4F-955B-45BE-B82D-74B2AD3E7411}"/>
              </a:ext>
            </a:extLst>
          </p:cNvPr>
          <p:cNvSpPr/>
          <p:nvPr/>
        </p:nvSpPr>
        <p:spPr>
          <a:xfrm>
            <a:off x="1598946" y="1668780"/>
            <a:ext cx="5769594" cy="3528060"/>
          </a:xfrm>
          <a:prstGeom prst="rect">
            <a:avLst/>
          </a:prstGeom>
          <a:noFill/>
          <a:ln w="9525">
            <a:solidFill>
              <a:srgbClr val="212A32">
                <a:alpha val="24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97E559-56A2-408C-B8B3-326C94C84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4880" y="2823167"/>
            <a:ext cx="5117726" cy="1219286"/>
          </a:xfrm>
        </p:spPr>
        <p:txBody>
          <a:bodyPr anchor="ctr" anchorCtr="0"/>
          <a:lstStyle>
            <a:lvl1pPr algn="ctr">
              <a:defRPr sz="4000" spc="-100" baseline="0">
                <a:solidFill>
                  <a:srgbClr val="212A3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4184C-C85D-4079-A1E4-DEE06104CE29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16CE70-DCA6-448D-91B1-EF2E1829F833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2" name="Oval 503">
              <a:extLst>
                <a:ext uri="{FF2B5EF4-FFF2-40B4-BE49-F238E27FC236}">
                  <a16:creationId xmlns:a16="http://schemas.microsoft.com/office/drawing/2014/main" id="{1DEEBF9E-F0BD-4AB5-A705-C1BEF4DEB9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4">
              <a:extLst>
                <a:ext uri="{FF2B5EF4-FFF2-40B4-BE49-F238E27FC236}">
                  <a16:creationId xmlns:a16="http://schemas.microsoft.com/office/drawing/2014/main" id="{31358443-CA48-4C33-B80C-3C54F733F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25497808-311F-42DE-BCAC-95732420D6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6">
              <a:extLst>
                <a:ext uri="{FF2B5EF4-FFF2-40B4-BE49-F238E27FC236}">
                  <a16:creationId xmlns:a16="http://schemas.microsoft.com/office/drawing/2014/main" id="{F1EAF3E9-D924-4ACC-9D6C-A8210C89E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35155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404B5-8474-411C-B288-DD4B1ACB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22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D09E-5D3F-80F1-1C06-5DA2AA58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F5E82-A707-99D7-5799-EB5F62E00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E2E6-BDC4-23D7-CF84-03504E10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2704-CBB0-4D24-AD0E-9BD391D88F9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D033-B038-622D-8B4E-4BA276C8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3E85D-85BD-E856-6F29-E5D38B72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BBBFA-7C69-4A06-8FD6-048D7F419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Dark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7C855B-3E54-4195-97AA-FE7037E9B54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0ACA56-508D-4360-AA71-81BB609CD244}"/>
              </a:ext>
            </a:extLst>
          </p:cNvPr>
          <p:cNvSpPr/>
          <p:nvPr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rgbClr val="006FC6"/>
              </a:gs>
              <a:gs pos="96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D03C20A-8BBF-4953-9E12-0C9789B95946}"/>
              </a:ext>
            </a:extLst>
          </p:cNvPr>
          <p:cNvGrpSpPr/>
          <p:nvPr/>
        </p:nvGrpSpPr>
        <p:grpSpPr>
          <a:xfrm>
            <a:off x="9699222" y="5716003"/>
            <a:ext cx="1465674" cy="460138"/>
            <a:chOff x="9699222" y="5716003"/>
            <a:chExt cx="1465674" cy="460138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E6D9B1-70BC-488B-AB63-12D552B7F87C}"/>
                </a:ext>
              </a:extLst>
            </p:cNvPr>
            <p:cNvSpPr/>
            <p:nvPr/>
          </p:nvSpPr>
          <p:spPr>
            <a:xfrm>
              <a:off x="10010229" y="5716003"/>
              <a:ext cx="80972" cy="80972"/>
            </a:xfrm>
            <a:custGeom>
              <a:avLst/>
              <a:gdLst>
                <a:gd name="connsiteX0" fmla="*/ 163259 w 323850"/>
                <a:gd name="connsiteY0" fmla="*/ 7144 h 323850"/>
                <a:gd name="connsiteX1" fmla="*/ 7144 w 323850"/>
                <a:gd name="connsiteY1" fmla="*/ 163544 h 323850"/>
                <a:gd name="connsiteX2" fmla="*/ 163259 w 323850"/>
                <a:gd name="connsiteY2" fmla="*/ 319564 h 323850"/>
                <a:gd name="connsiteX3" fmla="*/ 319373 w 323850"/>
                <a:gd name="connsiteY3" fmla="*/ 163544 h 323850"/>
                <a:gd name="connsiteX4" fmla="*/ 163259 w 323850"/>
                <a:gd name="connsiteY4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23850">
                  <a:moveTo>
                    <a:pt x="163259" y="7144"/>
                  </a:moveTo>
                  <a:cubicBezTo>
                    <a:pt x="76962" y="7144"/>
                    <a:pt x="7144" y="77153"/>
                    <a:pt x="7144" y="163544"/>
                  </a:cubicBezTo>
                  <a:cubicBezTo>
                    <a:pt x="7144" y="249650"/>
                    <a:pt x="76867" y="319564"/>
                    <a:pt x="163259" y="319564"/>
                  </a:cubicBezTo>
                  <a:cubicBezTo>
                    <a:pt x="249364" y="319564"/>
                    <a:pt x="319373" y="249746"/>
                    <a:pt x="319373" y="163544"/>
                  </a:cubicBezTo>
                  <a:cubicBezTo>
                    <a:pt x="319373" y="77153"/>
                    <a:pt x="249364" y="7144"/>
                    <a:pt x="1632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ECA5B2-774A-4B25-9D8E-2C4A71A23CC6}"/>
                </a:ext>
              </a:extLst>
            </p:cNvPr>
            <p:cNvSpPr/>
            <p:nvPr/>
          </p:nvSpPr>
          <p:spPr>
            <a:xfrm>
              <a:off x="9699222" y="5766920"/>
              <a:ext cx="319127" cy="340560"/>
            </a:xfrm>
            <a:custGeom>
              <a:avLst/>
              <a:gdLst>
                <a:gd name="connsiteX0" fmla="*/ 1064804 w 1276350"/>
                <a:gd name="connsiteY0" fmla="*/ 460439 h 1362075"/>
                <a:gd name="connsiteX1" fmla="*/ 1259781 w 1276350"/>
                <a:gd name="connsiteY1" fmla="*/ 203741 h 1362075"/>
                <a:gd name="connsiteX2" fmla="*/ 1261876 w 1276350"/>
                <a:gd name="connsiteY2" fmla="*/ 158687 h 1362075"/>
                <a:gd name="connsiteX3" fmla="*/ 1179009 w 1276350"/>
                <a:gd name="connsiteY3" fmla="*/ 25814 h 1362075"/>
                <a:gd name="connsiteX4" fmla="*/ 1145004 w 1276350"/>
                <a:gd name="connsiteY4" fmla="*/ 7145 h 1362075"/>
                <a:gd name="connsiteX5" fmla="*/ 787531 w 1276350"/>
                <a:gd name="connsiteY5" fmla="*/ 9621 h 1362075"/>
                <a:gd name="connsiteX6" fmla="*/ 787531 w 1276350"/>
                <a:gd name="connsiteY6" fmla="*/ 9621 h 1362075"/>
                <a:gd name="connsiteX7" fmla="*/ 591507 w 1276350"/>
                <a:gd name="connsiteY7" fmla="*/ 9431 h 1362075"/>
                <a:gd name="connsiteX8" fmla="*/ 581315 w 1276350"/>
                <a:gd name="connsiteY8" fmla="*/ 38387 h 1362075"/>
                <a:gd name="connsiteX9" fmla="*/ 636274 w 1276350"/>
                <a:gd name="connsiteY9" fmla="*/ 82678 h 1362075"/>
                <a:gd name="connsiteX10" fmla="*/ 662944 w 1276350"/>
                <a:gd name="connsiteY10" fmla="*/ 94965 h 1362075"/>
                <a:gd name="connsiteX11" fmla="*/ 1003368 w 1276350"/>
                <a:gd name="connsiteY11" fmla="*/ 159068 h 1362075"/>
                <a:gd name="connsiteX12" fmla="*/ 582172 w 1276350"/>
                <a:gd name="connsiteY12" fmla="*/ 611601 h 1362075"/>
                <a:gd name="connsiteX13" fmla="*/ 27817 w 1276350"/>
                <a:gd name="connsiteY13" fmla="*/ 690373 h 1362075"/>
                <a:gd name="connsiteX14" fmla="*/ 13625 w 1276350"/>
                <a:gd name="connsiteY14" fmla="*/ 730473 h 1362075"/>
                <a:gd name="connsiteX15" fmla="*/ 67727 w 1276350"/>
                <a:gd name="connsiteY15" fmla="*/ 788576 h 1362075"/>
                <a:gd name="connsiteX16" fmla="*/ 109256 w 1276350"/>
                <a:gd name="connsiteY16" fmla="*/ 806197 h 1362075"/>
                <a:gd name="connsiteX17" fmla="*/ 644370 w 1276350"/>
                <a:gd name="connsiteY17" fmla="*/ 797434 h 1362075"/>
                <a:gd name="connsiteX18" fmla="*/ 700473 w 1276350"/>
                <a:gd name="connsiteY18" fmla="*/ 781146 h 1362075"/>
                <a:gd name="connsiteX19" fmla="*/ 828679 w 1276350"/>
                <a:gd name="connsiteY19" fmla="*/ 703041 h 1362075"/>
                <a:gd name="connsiteX20" fmla="*/ 1099284 w 1276350"/>
                <a:gd name="connsiteY20" fmla="*/ 917830 h 1362075"/>
                <a:gd name="connsiteX21" fmla="*/ 1118715 w 1276350"/>
                <a:gd name="connsiteY21" fmla="*/ 952025 h 1362075"/>
                <a:gd name="connsiteX22" fmla="*/ 1170246 w 1276350"/>
                <a:gd name="connsiteY22" fmla="*/ 1331310 h 1362075"/>
                <a:gd name="connsiteX23" fmla="*/ 1205964 w 1276350"/>
                <a:gd name="connsiteY23" fmla="*/ 1362552 h 1362075"/>
                <a:gd name="connsiteX24" fmla="*/ 1233492 w 1276350"/>
                <a:gd name="connsiteY24" fmla="*/ 1362552 h 1362075"/>
                <a:gd name="connsiteX25" fmla="*/ 1269591 w 1276350"/>
                <a:gd name="connsiteY25" fmla="*/ 1326643 h 1362075"/>
                <a:gd name="connsiteX26" fmla="*/ 1271211 w 1276350"/>
                <a:gd name="connsiteY26" fmla="*/ 905733 h 1362075"/>
                <a:gd name="connsiteX27" fmla="*/ 1251399 w 1276350"/>
                <a:gd name="connsiteY27" fmla="*/ 845440 h 1362075"/>
                <a:gd name="connsiteX28" fmla="*/ 1015274 w 1276350"/>
                <a:gd name="connsiteY28" fmla="*/ 527210 h 1362075"/>
                <a:gd name="connsiteX29" fmla="*/ 1064804 w 1276350"/>
                <a:gd name="connsiteY29" fmla="*/ 460439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350" h="1362075">
                  <a:moveTo>
                    <a:pt x="1064804" y="460439"/>
                  </a:moveTo>
                  <a:lnTo>
                    <a:pt x="1259781" y="203741"/>
                  </a:lnTo>
                  <a:cubicBezTo>
                    <a:pt x="1269782" y="190596"/>
                    <a:pt x="1270544" y="172689"/>
                    <a:pt x="1261876" y="158687"/>
                  </a:cubicBezTo>
                  <a:lnTo>
                    <a:pt x="1179009" y="25814"/>
                  </a:lnTo>
                  <a:cubicBezTo>
                    <a:pt x="1171674" y="14098"/>
                    <a:pt x="1158816" y="7049"/>
                    <a:pt x="1145004" y="7145"/>
                  </a:cubicBezTo>
                  <a:lnTo>
                    <a:pt x="787531" y="9621"/>
                  </a:lnTo>
                  <a:lnTo>
                    <a:pt x="787531" y="9621"/>
                  </a:lnTo>
                  <a:lnTo>
                    <a:pt x="591507" y="9431"/>
                  </a:lnTo>
                  <a:cubicBezTo>
                    <a:pt x="576171" y="9431"/>
                    <a:pt x="569313" y="28671"/>
                    <a:pt x="581315" y="38387"/>
                  </a:cubicBezTo>
                  <a:lnTo>
                    <a:pt x="636274" y="82678"/>
                  </a:lnTo>
                  <a:cubicBezTo>
                    <a:pt x="643989" y="88869"/>
                    <a:pt x="653133" y="93155"/>
                    <a:pt x="662944" y="94965"/>
                  </a:cubicBezTo>
                  <a:lnTo>
                    <a:pt x="1003368" y="159068"/>
                  </a:lnTo>
                  <a:lnTo>
                    <a:pt x="582172" y="611601"/>
                  </a:lnTo>
                  <a:lnTo>
                    <a:pt x="27817" y="690373"/>
                  </a:lnTo>
                  <a:cubicBezTo>
                    <a:pt x="8576" y="693135"/>
                    <a:pt x="385" y="716281"/>
                    <a:pt x="13625" y="730473"/>
                  </a:cubicBezTo>
                  <a:lnTo>
                    <a:pt x="67727" y="788576"/>
                  </a:lnTo>
                  <a:cubicBezTo>
                    <a:pt x="78395" y="800101"/>
                    <a:pt x="93540" y="806483"/>
                    <a:pt x="109256" y="806197"/>
                  </a:cubicBezTo>
                  <a:lnTo>
                    <a:pt x="644370" y="797434"/>
                  </a:lnTo>
                  <a:cubicBezTo>
                    <a:pt x="664182" y="797148"/>
                    <a:pt x="683518" y="791529"/>
                    <a:pt x="700473" y="781146"/>
                  </a:cubicBezTo>
                  <a:lnTo>
                    <a:pt x="828679" y="703041"/>
                  </a:lnTo>
                  <a:lnTo>
                    <a:pt x="1099284" y="917830"/>
                  </a:lnTo>
                  <a:cubicBezTo>
                    <a:pt x="1109952" y="926307"/>
                    <a:pt x="1116906" y="938499"/>
                    <a:pt x="1118715" y="952025"/>
                  </a:cubicBezTo>
                  <a:lnTo>
                    <a:pt x="1170246" y="1331310"/>
                  </a:lnTo>
                  <a:cubicBezTo>
                    <a:pt x="1172627" y="1349217"/>
                    <a:pt x="1187962" y="1362552"/>
                    <a:pt x="1205964" y="1362552"/>
                  </a:cubicBezTo>
                  <a:lnTo>
                    <a:pt x="1233492" y="1362552"/>
                  </a:lnTo>
                  <a:cubicBezTo>
                    <a:pt x="1253399" y="1362552"/>
                    <a:pt x="1269496" y="1346455"/>
                    <a:pt x="1269591" y="1326643"/>
                  </a:cubicBezTo>
                  <a:lnTo>
                    <a:pt x="1271211" y="905733"/>
                  </a:lnTo>
                  <a:cubicBezTo>
                    <a:pt x="1271306" y="884016"/>
                    <a:pt x="1264353" y="862871"/>
                    <a:pt x="1251399" y="845440"/>
                  </a:cubicBezTo>
                  <a:lnTo>
                    <a:pt x="1015274" y="527210"/>
                  </a:lnTo>
                  <a:lnTo>
                    <a:pt x="1064804" y="4604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BBFEBF-DA14-4213-B08A-FFBD9C588A80}"/>
                </a:ext>
              </a:extLst>
            </p:cNvPr>
            <p:cNvSpPr/>
            <p:nvPr/>
          </p:nvSpPr>
          <p:spPr>
            <a:xfrm>
              <a:off x="10167744" y="5779614"/>
              <a:ext cx="192905" cy="238154"/>
            </a:xfrm>
            <a:custGeom>
              <a:avLst/>
              <a:gdLst>
                <a:gd name="connsiteX0" fmla="*/ 538163 w 771525"/>
                <a:gd name="connsiteY0" fmla="*/ 946499 h 952500"/>
                <a:gd name="connsiteX1" fmla="*/ 353663 w 771525"/>
                <a:gd name="connsiteY1" fmla="*/ 612648 h 952500"/>
                <a:gd name="connsiteX2" fmla="*/ 207169 w 771525"/>
                <a:gd name="connsiteY2" fmla="*/ 612648 h 952500"/>
                <a:gd name="connsiteX3" fmla="*/ 207169 w 771525"/>
                <a:gd name="connsiteY3" fmla="*/ 946404 h 952500"/>
                <a:gd name="connsiteX4" fmla="*/ 7144 w 771525"/>
                <a:gd name="connsiteY4" fmla="*/ 946404 h 952500"/>
                <a:gd name="connsiteX5" fmla="*/ 7144 w 771525"/>
                <a:gd name="connsiteY5" fmla="*/ 7144 h 952500"/>
                <a:gd name="connsiteX6" fmla="*/ 446532 w 771525"/>
                <a:gd name="connsiteY6" fmla="*/ 7144 h 952500"/>
                <a:gd name="connsiteX7" fmla="*/ 763429 w 771525"/>
                <a:gd name="connsiteY7" fmla="*/ 309944 h 952500"/>
                <a:gd name="connsiteX8" fmla="*/ 556451 w 771525"/>
                <a:gd name="connsiteY8" fmla="*/ 588836 h 952500"/>
                <a:gd name="connsiteX9" fmla="*/ 769144 w 771525"/>
                <a:gd name="connsiteY9" fmla="*/ 946595 h 952500"/>
                <a:gd name="connsiteX10" fmla="*/ 538163 w 771525"/>
                <a:gd name="connsiteY10" fmla="*/ 946595 h 952500"/>
                <a:gd name="connsiteX11" fmla="*/ 557879 w 771525"/>
                <a:gd name="connsiteY11" fmla="*/ 308515 h 952500"/>
                <a:gd name="connsiteX12" fmla="*/ 418433 w 771525"/>
                <a:gd name="connsiteY12" fmla="*/ 183166 h 952500"/>
                <a:gd name="connsiteX13" fmla="*/ 207169 w 771525"/>
                <a:gd name="connsiteY13" fmla="*/ 183166 h 952500"/>
                <a:gd name="connsiteX14" fmla="*/ 207169 w 771525"/>
                <a:gd name="connsiteY14" fmla="*/ 436626 h 952500"/>
                <a:gd name="connsiteX15" fmla="*/ 418433 w 771525"/>
                <a:gd name="connsiteY15" fmla="*/ 436626 h 952500"/>
                <a:gd name="connsiteX16" fmla="*/ 557879 w 771525"/>
                <a:gd name="connsiteY16" fmla="*/ 30851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525" h="952500">
                  <a:moveTo>
                    <a:pt x="538163" y="946499"/>
                  </a:moveTo>
                  <a:lnTo>
                    <a:pt x="353663" y="612648"/>
                  </a:lnTo>
                  <a:lnTo>
                    <a:pt x="207169" y="612648"/>
                  </a:lnTo>
                  <a:lnTo>
                    <a:pt x="207169" y="946404"/>
                  </a:lnTo>
                  <a:lnTo>
                    <a:pt x="7144" y="946404"/>
                  </a:lnTo>
                  <a:lnTo>
                    <a:pt x="7144" y="7144"/>
                  </a:lnTo>
                  <a:lnTo>
                    <a:pt x="446532" y="7144"/>
                  </a:lnTo>
                  <a:cubicBezTo>
                    <a:pt x="642271" y="7144"/>
                    <a:pt x="763429" y="135255"/>
                    <a:pt x="763429" y="309944"/>
                  </a:cubicBezTo>
                  <a:cubicBezTo>
                    <a:pt x="763429" y="474726"/>
                    <a:pt x="657797" y="564833"/>
                    <a:pt x="556451" y="588836"/>
                  </a:cubicBezTo>
                  <a:lnTo>
                    <a:pt x="769144" y="946595"/>
                  </a:lnTo>
                  <a:lnTo>
                    <a:pt x="538163" y="946595"/>
                  </a:lnTo>
                  <a:close/>
                  <a:moveTo>
                    <a:pt x="557879" y="308515"/>
                  </a:moveTo>
                  <a:cubicBezTo>
                    <a:pt x="557879" y="231077"/>
                    <a:pt x="497300" y="183166"/>
                    <a:pt x="418433" y="183166"/>
                  </a:cubicBezTo>
                  <a:lnTo>
                    <a:pt x="207169" y="183166"/>
                  </a:lnTo>
                  <a:lnTo>
                    <a:pt x="207169" y="436626"/>
                  </a:lnTo>
                  <a:lnTo>
                    <a:pt x="418433" y="436626"/>
                  </a:lnTo>
                  <a:cubicBezTo>
                    <a:pt x="497300" y="436626"/>
                    <a:pt x="557879" y="388715"/>
                    <a:pt x="557879" y="308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B44E1E-A940-4B1B-ACF2-206AC1F4ABEE}"/>
                </a:ext>
              </a:extLst>
            </p:cNvPr>
            <p:cNvSpPr/>
            <p:nvPr/>
          </p:nvSpPr>
          <p:spPr>
            <a:xfrm>
              <a:off x="10394181" y="5779614"/>
              <a:ext cx="169090" cy="238154"/>
            </a:xfrm>
            <a:custGeom>
              <a:avLst/>
              <a:gdLst>
                <a:gd name="connsiteX0" fmla="*/ 7144 w 676275"/>
                <a:gd name="connsiteY0" fmla="*/ 946499 h 952500"/>
                <a:gd name="connsiteX1" fmla="*/ 7144 w 676275"/>
                <a:gd name="connsiteY1" fmla="*/ 7144 h 952500"/>
                <a:gd name="connsiteX2" fmla="*/ 671894 w 676275"/>
                <a:gd name="connsiteY2" fmla="*/ 7144 h 952500"/>
                <a:gd name="connsiteX3" fmla="*/ 671894 w 676275"/>
                <a:gd name="connsiteY3" fmla="*/ 183166 h 952500"/>
                <a:gd name="connsiteX4" fmla="*/ 207169 w 676275"/>
                <a:gd name="connsiteY4" fmla="*/ 183166 h 952500"/>
                <a:gd name="connsiteX5" fmla="*/ 207169 w 676275"/>
                <a:gd name="connsiteY5" fmla="*/ 380333 h 952500"/>
                <a:gd name="connsiteX6" fmla="*/ 662083 w 676275"/>
                <a:gd name="connsiteY6" fmla="*/ 380333 h 952500"/>
                <a:gd name="connsiteX7" fmla="*/ 662083 w 676275"/>
                <a:gd name="connsiteY7" fmla="*/ 556355 h 952500"/>
                <a:gd name="connsiteX8" fmla="*/ 207169 w 676275"/>
                <a:gd name="connsiteY8" fmla="*/ 556355 h 952500"/>
                <a:gd name="connsiteX9" fmla="*/ 207169 w 676275"/>
                <a:gd name="connsiteY9" fmla="*/ 770382 h 952500"/>
                <a:gd name="connsiteX10" fmla="*/ 671894 w 676275"/>
                <a:gd name="connsiteY10" fmla="*/ 770382 h 952500"/>
                <a:gd name="connsiteX11" fmla="*/ 671894 w 676275"/>
                <a:gd name="connsiteY11" fmla="*/ 946404 h 952500"/>
                <a:gd name="connsiteX12" fmla="*/ 7144 w 676275"/>
                <a:gd name="connsiteY12" fmla="*/ 94640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952500">
                  <a:moveTo>
                    <a:pt x="7144" y="946499"/>
                  </a:moveTo>
                  <a:lnTo>
                    <a:pt x="7144" y="7144"/>
                  </a:lnTo>
                  <a:lnTo>
                    <a:pt x="671894" y="7144"/>
                  </a:lnTo>
                  <a:lnTo>
                    <a:pt x="671894" y="183166"/>
                  </a:lnTo>
                  <a:lnTo>
                    <a:pt x="207169" y="183166"/>
                  </a:lnTo>
                  <a:lnTo>
                    <a:pt x="207169" y="380333"/>
                  </a:lnTo>
                  <a:lnTo>
                    <a:pt x="662083" y="380333"/>
                  </a:lnTo>
                  <a:lnTo>
                    <a:pt x="662083" y="556355"/>
                  </a:lnTo>
                  <a:lnTo>
                    <a:pt x="207169" y="556355"/>
                  </a:lnTo>
                  <a:lnTo>
                    <a:pt x="207169" y="770382"/>
                  </a:lnTo>
                  <a:lnTo>
                    <a:pt x="671894" y="770382"/>
                  </a:lnTo>
                  <a:lnTo>
                    <a:pt x="671894" y="946404"/>
                  </a:lnTo>
                  <a:lnTo>
                    <a:pt x="7144" y="946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6F8DD-8AEF-465D-BC8B-C79FE002A874}"/>
                </a:ext>
              </a:extLst>
            </p:cNvPr>
            <p:cNvSpPr/>
            <p:nvPr/>
          </p:nvSpPr>
          <p:spPr>
            <a:xfrm>
              <a:off x="10599446" y="5779614"/>
              <a:ext cx="190523" cy="238154"/>
            </a:xfrm>
            <a:custGeom>
              <a:avLst/>
              <a:gdLst>
                <a:gd name="connsiteX0" fmla="*/ 7144 w 762000"/>
                <a:gd name="connsiteY0" fmla="*/ 946499 h 952500"/>
                <a:gd name="connsiteX1" fmla="*/ 7144 w 762000"/>
                <a:gd name="connsiteY1" fmla="*/ 7144 h 952500"/>
                <a:gd name="connsiteX2" fmla="*/ 446532 w 762000"/>
                <a:gd name="connsiteY2" fmla="*/ 7144 h 952500"/>
                <a:gd name="connsiteX3" fmla="*/ 762000 w 762000"/>
                <a:gd name="connsiteY3" fmla="*/ 309944 h 952500"/>
                <a:gd name="connsiteX4" fmla="*/ 446532 w 762000"/>
                <a:gd name="connsiteY4" fmla="*/ 611315 h 952500"/>
                <a:gd name="connsiteX5" fmla="*/ 207074 w 762000"/>
                <a:gd name="connsiteY5" fmla="*/ 611315 h 952500"/>
                <a:gd name="connsiteX6" fmla="*/ 207074 w 762000"/>
                <a:gd name="connsiteY6" fmla="*/ 946499 h 952500"/>
                <a:gd name="connsiteX7" fmla="*/ 7144 w 762000"/>
                <a:gd name="connsiteY7" fmla="*/ 946499 h 952500"/>
                <a:gd name="connsiteX8" fmla="*/ 557784 w 762000"/>
                <a:gd name="connsiteY8" fmla="*/ 309848 h 952500"/>
                <a:gd name="connsiteX9" fmla="*/ 418338 w 762000"/>
                <a:gd name="connsiteY9" fmla="*/ 183071 h 952500"/>
                <a:gd name="connsiteX10" fmla="*/ 207074 w 762000"/>
                <a:gd name="connsiteY10" fmla="*/ 183071 h 952500"/>
                <a:gd name="connsiteX11" fmla="*/ 207074 w 762000"/>
                <a:gd name="connsiteY11" fmla="*/ 435197 h 952500"/>
                <a:gd name="connsiteX12" fmla="*/ 418338 w 762000"/>
                <a:gd name="connsiteY12" fmla="*/ 435197 h 952500"/>
                <a:gd name="connsiteX13" fmla="*/ 557784 w 762000"/>
                <a:gd name="connsiteY13" fmla="*/ 30984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446532" y="7144"/>
                  </a:lnTo>
                  <a:cubicBezTo>
                    <a:pt x="650748" y="7144"/>
                    <a:pt x="762000" y="145161"/>
                    <a:pt x="762000" y="309944"/>
                  </a:cubicBezTo>
                  <a:cubicBezTo>
                    <a:pt x="762000" y="473297"/>
                    <a:pt x="649319" y="611315"/>
                    <a:pt x="446532" y="611315"/>
                  </a:cubicBezTo>
                  <a:lnTo>
                    <a:pt x="207074" y="611315"/>
                  </a:lnTo>
                  <a:lnTo>
                    <a:pt x="207074" y="946499"/>
                  </a:lnTo>
                  <a:lnTo>
                    <a:pt x="7144" y="946499"/>
                  </a:lnTo>
                  <a:close/>
                  <a:moveTo>
                    <a:pt x="557784" y="309848"/>
                  </a:moveTo>
                  <a:cubicBezTo>
                    <a:pt x="557784" y="230981"/>
                    <a:pt x="497205" y="183071"/>
                    <a:pt x="418338" y="183071"/>
                  </a:cubicBezTo>
                  <a:lnTo>
                    <a:pt x="207074" y="183071"/>
                  </a:lnTo>
                  <a:lnTo>
                    <a:pt x="207074" y="435197"/>
                  </a:lnTo>
                  <a:lnTo>
                    <a:pt x="418338" y="435197"/>
                  </a:lnTo>
                  <a:cubicBezTo>
                    <a:pt x="497300" y="435197"/>
                    <a:pt x="557784" y="387382"/>
                    <a:pt x="557784" y="309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3A4F70-6063-4F20-8EA2-D72D144A8788}"/>
                </a:ext>
              </a:extLst>
            </p:cNvPr>
            <p:cNvSpPr/>
            <p:nvPr/>
          </p:nvSpPr>
          <p:spPr>
            <a:xfrm>
              <a:off x="10817405" y="5779614"/>
              <a:ext cx="152419" cy="238154"/>
            </a:xfrm>
            <a:custGeom>
              <a:avLst/>
              <a:gdLst>
                <a:gd name="connsiteX0" fmla="*/ 7144 w 609600"/>
                <a:gd name="connsiteY0" fmla="*/ 946499 h 952500"/>
                <a:gd name="connsiteX1" fmla="*/ 7144 w 609600"/>
                <a:gd name="connsiteY1" fmla="*/ 7144 h 952500"/>
                <a:gd name="connsiteX2" fmla="*/ 208502 w 609600"/>
                <a:gd name="connsiteY2" fmla="*/ 7144 h 952500"/>
                <a:gd name="connsiteX3" fmla="*/ 208502 w 609600"/>
                <a:gd name="connsiteY3" fmla="*/ 770477 h 952500"/>
                <a:gd name="connsiteX4" fmla="*/ 605694 w 609600"/>
                <a:gd name="connsiteY4" fmla="*/ 770477 h 952500"/>
                <a:gd name="connsiteX5" fmla="*/ 605694 w 609600"/>
                <a:gd name="connsiteY5" fmla="*/ 946499 h 952500"/>
                <a:gd name="connsiteX6" fmla="*/ 7144 w 609600"/>
                <a:gd name="connsiteY6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208502" y="7144"/>
                  </a:lnTo>
                  <a:lnTo>
                    <a:pt x="208502" y="770477"/>
                  </a:lnTo>
                  <a:lnTo>
                    <a:pt x="605694" y="770477"/>
                  </a:lnTo>
                  <a:lnTo>
                    <a:pt x="605694" y="946499"/>
                  </a:lnTo>
                  <a:lnTo>
                    <a:pt x="7144" y="9464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1D5518-2665-4195-A8F8-3264F899BC77}"/>
                </a:ext>
              </a:extLst>
            </p:cNvPr>
            <p:cNvSpPr/>
            <p:nvPr/>
          </p:nvSpPr>
          <p:spPr>
            <a:xfrm>
              <a:off x="10931505" y="5779590"/>
              <a:ext cx="233391" cy="238154"/>
            </a:xfrm>
            <a:custGeom>
              <a:avLst/>
              <a:gdLst>
                <a:gd name="connsiteX0" fmla="*/ 367665 w 933450"/>
                <a:gd name="connsiteY0" fmla="*/ 946595 h 952500"/>
                <a:gd name="connsiteX1" fmla="*/ 367665 w 933450"/>
                <a:gd name="connsiteY1" fmla="*/ 562070 h 952500"/>
                <a:gd name="connsiteX2" fmla="*/ 7144 w 933450"/>
                <a:gd name="connsiteY2" fmla="*/ 7144 h 952500"/>
                <a:gd name="connsiteX3" fmla="*/ 235268 w 933450"/>
                <a:gd name="connsiteY3" fmla="*/ 7144 h 952500"/>
                <a:gd name="connsiteX4" fmla="*/ 467678 w 933450"/>
                <a:gd name="connsiteY4" fmla="*/ 383191 h 952500"/>
                <a:gd name="connsiteX5" fmla="*/ 700088 w 933450"/>
                <a:gd name="connsiteY5" fmla="*/ 7144 h 952500"/>
                <a:gd name="connsiteX6" fmla="*/ 926878 w 933450"/>
                <a:gd name="connsiteY6" fmla="*/ 7144 h 952500"/>
                <a:gd name="connsiteX7" fmla="*/ 567786 w 933450"/>
                <a:gd name="connsiteY7" fmla="*/ 562070 h 952500"/>
                <a:gd name="connsiteX8" fmla="*/ 567786 w 933450"/>
                <a:gd name="connsiteY8" fmla="*/ 946499 h 952500"/>
                <a:gd name="connsiteX9" fmla="*/ 367665 w 933450"/>
                <a:gd name="connsiteY9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450" h="952500">
                  <a:moveTo>
                    <a:pt x="367665" y="946595"/>
                  </a:moveTo>
                  <a:lnTo>
                    <a:pt x="367665" y="562070"/>
                  </a:lnTo>
                  <a:lnTo>
                    <a:pt x="7144" y="7144"/>
                  </a:lnTo>
                  <a:lnTo>
                    <a:pt x="235268" y="7144"/>
                  </a:lnTo>
                  <a:lnTo>
                    <a:pt x="467678" y="383191"/>
                  </a:lnTo>
                  <a:lnTo>
                    <a:pt x="700088" y="7144"/>
                  </a:lnTo>
                  <a:lnTo>
                    <a:pt x="926878" y="7144"/>
                  </a:lnTo>
                  <a:lnTo>
                    <a:pt x="567786" y="562070"/>
                  </a:lnTo>
                  <a:lnTo>
                    <a:pt x="567786" y="946499"/>
                  </a:lnTo>
                  <a:lnTo>
                    <a:pt x="367665" y="9464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3FE072-CCB3-4607-B33F-904439777076}"/>
                </a:ext>
              </a:extLst>
            </p:cNvPr>
            <p:cNvSpPr/>
            <p:nvPr/>
          </p:nvSpPr>
          <p:spPr>
            <a:xfrm>
              <a:off x="10157575" y="6072948"/>
              <a:ext cx="100025" cy="100025"/>
            </a:xfrm>
            <a:custGeom>
              <a:avLst/>
              <a:gdLst>
                <a:gd name="connsiteX0" fmla="*/ 160877 w 400050"/>
                <a:gd name="connsiteY0" fmla="*/ 398526 h 400050"/>
                <a:gd name="connsiteX1" fmla="*/ 7144 w 400050"/>
                <a:gd name="connsiteY1" fmla="*/ 7144 h 400050"/>
                <a:gd name="connsiteX2" fmla="*/ 85154 w 400050"/>
                <a:gd name="connsiteY2" fmla="*/ 7144 h 400050"/>
                <a:gd name="connsiteX3" fmla="*/ 203645 w 400050"/>
                <a:gd name="connsiteY3" fmla="*/ 323374 h 400050"/>
                <a:gd name="connsiteX4" fmla="*/ 322136 w 400050"/>
                <a:gd name="connsiteY4" fmla="*/ 7144 h 400050"/>
                <a:gd name="connsiteX5" fmla="*/ 400145 w 400050"/>
                <a:gd name="connsiteY5" fmla="*/ 7144 h 400050"/>
                <a:gd name="connsiteX6" fmla="*/ 246412 w 400050"/>
                <a:gd name="connsiteY6" fmla="*/ 398526 h 400050"/>
                <a:gd name="connsiteX7" fmla="*/ 160877 w 400050"/>
                <a:gd name="connsiteY7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00050">
                  <a:moveTo>
                    <a:pt x="160877" y="398526"/>
                  </a:moveTo>
                  <a:lnTo>
                    <a:pt x="7144" y="7144"/>
                  </a:lnTo>
                  <a:lnTo>
                    <a:pt x="85154" y="7144"/>
                  </a:lnTo>
                  <a:lnTo>
                    <a:pt x="203645" y="323374"/>
                  </a:lnTo>
                  <a:lnTo>
                    <a:pt x="322136" y="7144"/>
                  </a:lnTo>
                  <a:lnTo>
                    <a:pt x="400145" y="7144"/>
                  </a:lnTo>
                  <a:lnTo>
                    <a:pt x="246412" y="398526"/>
                  </a:lnTo>
                  <a:lnTo>
                    <a:pt x="160877" y="3985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A651B17-2DB1-4C5D-AB2E-6D5F20D29AC2}"/>
                </a:ext>
              </a:extLst>
            </p:cNvPr>
            <p:cNvSpPr/>
            <p:nvPr/>
          </p:nvSpPr>
          <p:spPr>
            <a:xfrm>
              <a:off x="10248978" y="6072948"/>
              <a:ext cx="100025" cy="100025"/>
            </a:xfrm>
            <a:custGeom>
              <a:avLst/>
              <a:gdLst>
                <a:gd name="connsiteX0" fmla="*/ 322231 w 400050"/>
                <a:gd name="connsiteY0" fmla="*/ 398526 h 400050"/>
                <a:gd name="connsiteX1" fmla="*/ 293465 w 400050"/>
                <a:gd name="connsiteY1" fmla="*/ 322802 h 400050"/>
                <a:gd name="connsiteX2" fmla="*/ 113919 w 400050"/>
                <a:gd name="connsiteY2" fmla="*/ 322802 h 400050"/>
                <a:gd name="connsiteX3" fmla="*/ 85154 w 400050"/>
                <a:gd name="connsiteY3" fmla="*/ 398526 h 400050"/>
                <a:gd name="connsiteX4" fmla="*/ 7144 w 400050"/>
                <a:gd name="connsiteY4" fmla="*/ 398526 h 400050"/>
                <a:gd name="connsiteX5" fmla="*/ 160877 w 400050"/>
                <a:gd name="connsiteY5" fmla="*/ 7144 h 400050"/>
                <a:gd name="connsiteX6" fmla="*/ 246507 w 400050"/>
                <a:gd name="connsiteY6" fmla="*/ 7144 h 400050"/>
                <a:gd name="connsiteX7" fmla="*/ 400241 w 400050"/>
                <a:gd name="connsiteY7" fmla="*/ 398526 h 400050"/>
                <a:gd name="connsiteX8" fmla="*/ 322231 w 400050"/>
                <a:gd name="connsiteY8" fmla="*/ 398526 h 400050"/>
                <a:gd name="connsiteX9" fmla="*/ 203740 w 400050"/>
                <a:gd name="connsiteY9" fmla="*/ 75819 h 400050"/>
                <a:gd name="connsiteX10" fmla="*/ 133350 w 400050"/>
                <a:gd name="connsiteY10" fmla="*/ 262414 h 400050"/>
                <a:gd name="connsiteX11" fmla="*/ 274129 w 400050"/>
                <a:gd name="connsiteY11" fmla="*/ 262414 h 400050"/>
                <a:gd name="connsiteX12" fmla="*/ 203740 w 400050"/>
                <a:gd name="connsiteY12" fmla="*/ 7581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050" h="400050">
                  <a:moveTo>
                    <a:pt x="322231" y="398526"/>
                  </a:moveTo>
                  <a:lnTo>
                    <a:pt x="293465" y="322802"/>
                  </a:lnTo>
                  <a:lnTo>
                    <a:pt x="113919" y="322802"/>
                  </a:lnTo>
                  <a:lnTo>
                    <a:pt x="85154" y="398526"/>
                  </a:lnTo>
                  <a:lnTo>
                    <a:pt x="7144" y="398526"/>
                  </a:lnTo>
                  <a:lnTo>
                    <a:pt x="160877" y="7144"/>
                  </a:lnTo>
                  <a:lnTo>
                    <a:pt x="246507" y="7144"/>
                  </a:lnTo>
                  <a:lnTo>
                    <a:pt x="400241" y="398526"/>
                  </a:lnTo>
                  <a:lnTo>
                    <a:pt x="322231" y="398526"/>
                  </a:lnTo>
                  <a:close/>
                  <a:moveTo>
                    <a:pt x="203740" y="75819"/>
                  </a:moveTo>
                  <a:lnTo>
                    <a:pt x="133350" y="262414"/>
                  </a:lnTo>
                  <a:lnTo>
                    <a:pt x="274129" y="262414"/>
                  </a:lnTo>
                  <a:lnTo>
                    <a:pt x="203740" y="75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BBE5F2-BDCE-48AB-8EC9-B0DCE5789287}"/>
                </a:ext>
              </a:extLst>
            </p:cNvPr>
            <p:cNvSpPr/>
            <p:nvPr/>
          </p:nvSpPr>
          <p:spPr>
            <a:xfrm>
              <a:off x="10356671" y="6072948"/>
              <a:ext cx="61920" cy="100025"/>
            </a:xfrm>
            <a:custGeom>
              <a:avLst/>
              <a:gdLst>
                <a:gd name="connsiteX0" fmla="*/ 7144 w 247650"/>
                <a:gd name="connsiteY0" fmla="*/ 398526 h 400050"/>
                <a:gd name="connsiteX1" fmla="*/ 7144 w 247650"/>
                <a:gd name="connsiteY1" fmla="*/ 7144 h 400050"/>
                <a:gd name="connsiteX2" fmla="*/ 75819 w 247650"/>
                <a:gd name="connsiteY2" fmla="*/ 7144 h 400050"/>
                <a:gd name="connsiteX3" fmla="*/ 75819 w 247650"/>
                <a:gd name="connsiteY3" fmla="*/ 338042 h 400050"/>
                <a:gd name="connsiteX4" fmla="*/ 248317 w 247650"/>
                <a:gd name="connsiteY4" fmla="*/ 338042 h 400050"/>
                <a:gd name="connsiteX5" fmla="*/ 248317 w 247650"/>
                <a:gd name="connsiteY5" fmla="*/ 398431 h 400050"/>
                <a:gd name="connsiteX6" fmla="*/ 7144 w 247650"/>
                <a:gd name="connsiteY6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00050">
                  <a:moveTo>
                    <a:pt x="7144" y="398526"/>
                  </a:moveTo>
                  <a:lnTo>
                    <a:pt x="7144" y="7144"/>
                  </a:lnTo>
                  <a:lnTo>
                    <a:pt x="75819" y="7144"/>
                  </a:lnTo>
                  <a:lnTo>
                    <a:pt x="75819" y="338042"/>
                  </a:lnTo>
                  <a:lnTo>
                    <a:pt x="248317" y="338042"/>
                  </a:lnTo>
                  <a:lnTo>
                    <a:pt x="248317" y="398431"/>
                  </a:lnTo>
                  <a:lnTo>
                    <a:pt x="7144" y="39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BD6B2-A8A9-4417-9B8D-79D808E88E4B}"/>
                </a:ext>
              </a:extLst>
            </p:cNvPr>
            <p:cNvSpPr/>
            <p:nvPr/>
          </p:nvSpPr>
          <p:spPr>
            <a:xfrm>
              <a:off x="10423426" y="6071353"/>
              <a:ext cx="102406" cy="104788"/>
            </a:xfrm>
            <a:custGeom>
              <a:avLst/>
              <a:gdLst>
                <a:gd name="connsiteX0" fmla="*/ 7144 w 409575"/>
                <a:gd name="connsiteY0" fmla="*/ 209550 h 419100"/>
                <a:gd name="connsiteX1" fmla="*/ 207264 w 409575"/>
                <a:gd name="connsiteY1" fmla="*/ 7144 h 419100"/>
                <a:gd name="connsiteX2" fmla="*/ 407384 w 409575"/>
                <a:gd name="connsiteY2" fmla="*/ 209550 h 419100"/>
                <a:gd name="connsiteX3" fmla="*/ 207264 w 409575"/>
                <a:gd name="connsiteY3" fmla="*/ 411956 h 419100"/>
                <a:gd name="connsiteX4" fmla="*/ 7144 w 409575"/>
                <a:gd name="connsiteY4" fmla="*/ 209550 h 419100"/>
                <a:gd name="connsiteX5" fmla="*/ 336900 w 409575"/>
                <a:gd name="connsiteY5" fmla="*/ 209550 h 419100"/>
                <a:gd name="connsiteX6" fmla="*/ 207264 w 409575"/>
                <a:gd name="connsiteY6" fmla="*/ 68104 h 419100"/>
                <a:gd name="connsiteX7" fmla="*/ 77629 w 409575"/>
                <a:gd name="connsiteY7" fmla="*/ 209550 h 419100"/>
                <a:gd name="connsiteX8" fmla="*/ 207264 w 409575"/>
                <a:gd name="connsiteY8" fmla="*/ 350996 h 419100"/>
                <a:gd name="connsiteX9" fmla="*/ 336900 w 409575"/>
                <a:gd name="connsiteY9" fmla="*/ 2095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19100">
                  <a:moveTo>
                    <a:pt x="7144" y="209550"/>
                  </a:moveTo>
                  <a:cubicBezTo>
                    <a:pt x="7144" y="92773"/>
                    <a:pt x="89916" y="7144"/>
                    <a:pt x="207264" y="7144"/>
                  </a:cubicBezTo>
                  <a:cubicBezTo>
                    <a:pt x="324041" y="7144"/>
                    <a:pt x="407384" y="92773"/>
                    <a:pt x="407384" y="209550"/>
                  </a:cubicBezTo>
                  <a:cubicBezTo>
                    <a:pt x="407384" y="326326"/>
                    <a:pt x="324041" y="411956"/>
                    <a:pt x="207264" y="411956"/>
                  </a:cubicBezTo>
                  <a:cubicBezTo>
                    <a:pt x="89916" y="411956"/>
                    <a:pt x="7144" y="326326"/>
                    <a:pt x="7144" y="209550"/>
                  </a:cubicBezTo>
                  <a:close/>
                  <a:moveTo>
                    <a:pt x="336900" y="209550"/>
                  </a:moveTo>
                  <a:cubicBezTo>
                    <a:pt x="336900" y="128588"/>
                    <a:pt x="285845" y="68104"/>
                    <a:pt x="207264" y="68104"/>
                  </a:cubicBezTo>
                  <a:cubicBezTo>
                    <a:pt x="128016" y="68104"/>
                    <a:pt x="77629" y="128492"/>
                    <a:pt x="77629" y="209550"/>
                  </a:cubicBezTo>
                  <a:cubicBezTo>
                    <a:pt x="77629" y="289941"/>
                    <a:pt x="128111" y="350996"/>
                    <a:pt x="207264" y="350996"/>
                  </a:cubicBezTo>
                  <a:cubicBezTo>
                    <a:pt x="285845" y="350996"/>
                    <a:pt x="336900" y="289941"/>
                    <a:pt x="336900" y="209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60DC9E-BC68-420D-9079-ACBD9BF07D51}"/>
                </a:ext>
              </a:extLst>
            </p:cNvPr>
            <p:cNvSpPr/>
            <p:nvPr/>
          </p:nvSpPr>
          <p:spPr>
            <a:xfrm>
              <a:off x="10539907" y="6072948"/>
              <a:ext cx="78591" cy="100025"/>
            </a:xfrm>
            <a:custGeom>
              <a:avLst/>
              <a:gdLst>
                <a:gd name="connsiteX0" fmla="*/ 230696 w 314325"/>
                <a:gd name="connsiteY0" fmla="*/ 398526 h 400050"/>
                <a:gd name="connsiteX1" fmla="*/ 144494 w 314325"/>
                <a:gd name="connsiteY1" fmla="*/ 252413 h 400050"/>
                <a:gd name="connsiteX2" fmla="*/ 75819 w 314325"/>
                <a:gd name="connsiteY2" fmla="*/ 252413 h 400050"/>
                <a:gd name="connsiteX3" fmla="*/ 75819 w 314325"/>
                <a:gd name="connsiteY3" fmla="*/ 398526 h 400050"/>
                <a:gd name="connsiteX4" fmla="*/ 7144 w 314325"/>
                <a:gd name="connsiteY4" fmla="*/ 398526 h 400050"/>
                <a:gd name="connsiteX5" fmla="*/ 7144 w 314325"/>
                <a:gd name="connsiteY5" fmla="*/ 7144 h 400050"/>
                <a:gd name="connsiteX6" fmla="*/ 179070 w 314325"/>
                <a:gd name="connsiteY6" fmla="*/ 7144 h 400050"/>
                <a:gd name="connsiteX7" fmla="*/ 307562 w 314325"/>
                <a:gd name="connsiteY7" fmla="*/ 129730 h 400050"/>
                <a:gd name="connsiteX8" fmla="*/ 214313 w 314325"/>
                <a:gd name="connsiteY8" fmla="*/ 244697 h 400050"/>
                <a:gd name="connsiteX9" fmla="*/ 310515 w 314325"/>
                <a:gd name="connsiteY9" fmla="*/ 398431 h 400050"/>
                <a:gd name="connsiteX10" fmla="*/ 230696 w 314325"/>
                <a:gd name="connsiteY10" fmla="*/ 398431 h 400050"/>
                <a:gd name="connsiteX11" fmla="*/ 237173 w 314325"/>
                <a:gd name="connsiteY11" fmla="*/ 129254 h 400050"/>
                <a:gd name="connsiteX12" fmla="*/ 170307 w 314325"/>
                <a:gd name="connsiteY12" fmla="*/ 67627 h 400050"/>
                <a:gd name="connsiteX13" fmla="*/ 75819 w 314325"/>
                <a:gd name="connsiteY13" fmla="*/ 67627 h 400050"/>
                <a:gd name="connsiteX14" fmla="*/ 75819 w 314325"/>
                <a:gd name="connsiteY14" fmla="*/ 192024 h 400050"/>
                <a:gd name="connsiteX15" fmla="*/ 170307 w 314325"/>
                <a:gd name="connsiteY15" fmla="*/ 192024 h 400050"/>
                <a:gd name="connsiteX16" fmla="*/ 237173 w 314325"/>
                <a:gd name="connsiteY16" fmla="*/ 12925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5" h="400050">
                  <a:moveTo>
                    <a:pt x="230696" y="398526"/>
                  </a:moveTo>
                  <a:lnTo>
                    <a:pt x="144494" y="252413"/>
                  </a:lnTo>
                  <a:lnTo>
                    <a:pt x="75819" y="25241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79070" y="7144"/>
                  </a:lnTo>
                  <a:cubicBezTo>
                    <a:pt x="256508" y="7144"/>
                    <a:pt x="307562" y="57055"/>
                    <a:pt x="307562" y="129730"/>
                  </a:cubicBezTo>
                  <a:cubicBezTo>
                    <a:pt x="307562" y="198977"/>
                    <a:pt x="261747" y="237077"/>
                    <a:pt x="214313" y="244697"/>
                  </a:cubicBezTo>
                  <a:lnTo>
                    <a:pt x="310515" y="398431"/>
                  </a:lnTo>
                  <a:lnTo>
                    <a:pt x="230696" y="398431"/>
                  </a:lnTo>
                  <a:close/>
                  <a:moveTo>
                    <a:pt x="237173" y="129254"/>
                  </a:moveTo>
                  <a:cubicBezTo>
                    <a:pt x="237173" y="91726"/>
                    <a:pt x="208979" y="67627"/>
                    <a:pt x="170307" y="67627"/>
                  </a:cubicBezTo>
                  <a:lnTo>
                    <a:pt x="75819" y="67627"/>
                  </a:lnTo>
                  <a:lnTo>
                    <a:pt x="75819" y="192024"/>
                  </a:lnTo>
                  <a:lnTo>
                    <a:pt x="170307" y="192024"/>
                  </a:lnTo>
                  <a:cubicBezTo>
                    <a:pt x="208979" y="192024"/>
                    <a:pt x="237173" y="167354"/>
                    <a:pt x="237173" y="1292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C4264E-B3DE-49C4-87E4-FEB934EFDC15}"/>
                </a:ext>
              </a:extLst>
            </p:cNvPr>
            <p:cNvSpPr/>
            <p:nvPr/>
          </p:nvSpPr>
          <p:spPr>
            <a:xfrm>
              <a:off x="10632192" y="6072948"/>
              <a:ext cx="69065" cy="100025"/>
            </a:xfrm>
            <a:custGeom>
              <a:avLst/>
              <a:gdLst>
                <a:gd name="connsiteX0" fmla="*/ 7144 w 276225"/>
                <a:gd name="connsiteY0" fmla="*/ 398526 h 400050"/>
                <a:gd name="connsiteX1" fmla="*/ 7144 w 276225"/>
                <a:gd name="connsiteY1" fmla="*/ 7144 h 400050"/>
                <a:gd name="connsiteX2" fmla="*/ 275273 w 276225"/>
                <a:gd name="connsiteY2" fmla="*/ 7144 h 400050"/>
                <a:gd name="connsiteX3" fmla="*/ 275273 w 276225"/>
                <a:gd name="connsiteY3" fmla="*/ 67532 h 400050"/>
                <a:gd name="connsiteX4" fmla="*/ 75819 w 276225"/>
                <a:gd name="connsiteY4" fmla="*/ 67532 h 400050"/>
                <a:gd name="connsiteX5" fmla="*/ 75819 w 276225"/>
                <a:gd name="connsiteY5" fmla="*/ 168497 h 400050"/>
                <a:gd name="connsiteX6" fmla="*/ 271177 w 276225"/>
                <a:gd name="connsiteY6" fmla="*/ 168497 h 400050"/>
                <a:gd name="connsiteX7" fmla="*/ 271177 w 276225"/>
                <a:gd name="connsiteY7" fmla="*/ 228886 h 400050"/>
                <a:gd name="connsiteX8" fmla="*/ 75819 w 276225"/>
                <a:gd name="connsiteY8" fmla="*/ 228886 h 400050"/>
                <a:gd name="connsiteX9" fmla="*/ 75819 w 276225"/>
                <a:gd name="connsiteY9" fmla="*/ 338042 h 400050"/>
                <a:gd name="connsiteX10" fmla="*/ 275273 w 276225"/>
                <a:gd name="connsiteY10" fmla="*/ 338042 h 400050"/>
                <a:gd name="connsiteX11" fmla="*/ 275273 w 276225"/>
                <a:gd name="connsiteY11" fmla="*/ 398431 h 400050"/>
                <a:gd name="connsiteX12" fmla="*/ 7144 w 276225"/>
                <a:gd name="connsiteY12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400050">
                  <a:moveTo>
                    <a:pt x="7144" y="398526"/>
                  </a:moveTo>
                  <a:lnTo>
                    <a:pt x="7144" y="7144"/>
                  </a:lnTo>
                  <a:lnTo>
                    <a:pt x="275273" y="7144"/>
                  </a:lnTo>
                  <a:lnTo>
                    <a:pt x="275273" y="67532"/>
                  </a:lnTo>
                  <a:lnTo>
                    <a:pt x="75819" y="67532"/>
                  </a:lnTo>
                  <a:lnTo>
                    <a:pt x="75819" y="168497"/>
                  </a:lnTo>
                  <a:lnTo>
                    <a:pt x="271177" y="168497"/>
                  </a:lnTo>
                  <a:lnTo>
                    <a:pt x="271177" y="228886"/>
                  </a:lnTo>
                  <a:lnTo>
                    <a:pt x="75819" y="228886"/>
                  </a:lnTo>
                  <a:lnTo>
                    <a:pt x="75819" y="338042"/>
                  </a:lnTo>
                  <a:lnTo>
                    <a:pt x="275273" y="338042"/>
                  </a:lnTo>
                  <a:lnTo>
                    <a:pt x="275273" y="398431"/>
                  </a:lnTo>
                  <a:lnTo>
                    <a:pt x="7144" y="39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5011E0D-40F2-426B-9359-DF16566D6BB0}"/>
                </a:ext>
              </a:extLst>
            </p:cNvPr>
            <p:cNvSpPr/>
            <p:nvPr/>
          </p:nvSpPr>
          <p:spPr>
            <a:xfrm>
              <a:off x="10716832" y="6072948"/>
              <a:ext cx="104788" cy="100025"/>
            </a:xfrm>
            <a:custGeom>
              <a:avLst/>
              <a:gdLst>
                <a:gd name="connsiteX0" fmla="*/ 345186 w 419100"/>
                <a:gd name="connsiteY0" fmla="*/ 398526 h 400050"/>
                <a:gd name="connsiteX1" fmla="*/ 345186 w 419100"/>
                <a:gd name="connsiteY1" fmla="*/ 96393 h 400050"/>
                <a:gd name="connsiteX2" fmla="*/ 225457 w 419100"/>
                <a:gd name="connsiteY2" fmla="*/ 398526 h 400050"/>
                <a:gd name="connsiteX3" fmla="*/ 196120 w 419100"/>
                <a:gd name="connsiteY3" fmla="*/ 398526 h 400050"/>
                <a:gd name="connsiteX4" fmla="*/ 75819 w 419100"/>
                <a:gd name="connsiteY4" fmla="*/ 96393 h 400050"/>
                <a:gd name="connsiteX5" fmla="*/ 75819 w 419100"/>
                <a:gd name="connsiteY5" fmla="*/ 398526 h 400050"/>
                <a:gd name="connsiteX6" fmla="*/ 7144 w 419100"/>
                <a:gd name="connsiteY6" fmla="*/ 398526 h 400050"/>
                <a:gd name="connsiteX7" fmla="*/ 7144 w 419100"/>
                <a:gd name="connsiteY7" fmla="*/ 7144 h 400050"/>
                <a:gd name="connsiteX8" fmla="*/ 103918 w 419100"/>
                <a:gd name="connsiteY8" fmla="*/ 7144 h 400050"/>
                <a:gd name="connsiteX9" fmla="*/ 210693 w 419100"/>
                <a:gd name="connsiteY9" fmla="*/ 275844 h 400050"/>
                <a:gd name="connsiteX10" fmla="*/ 316897 w 419100"/>
                <a:gd name="connsiteY10" fmla="*/ 7144 h 400050"/>
                <a:gd name="connsiteX11" fmla="*/ 413671 w 419100"/>
                <a:gd name="connsiteY11" fmla="*/ 7144 h 400050"/>
                <a:gd name="connsiteX12" fmla="*/ 413671 w 419100"/>
                <a:gd name="connsiteY12" fmla="*/ 398526 h 400050"/>
                <a:gd name="connsiteX13" fmla="*/ 345186 w 419100"/>
                <a:gd name="connsiteY13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0" h="400050">
                  <a:moveTo>
                    <a:pt x="345186" y="398526"/>
                  </a:moveTo>
                  <a:lnTo>
                    <a:pt x="345186" y="96393"/>
                  </a:lnTo>
                  <a:lnTo>
                    <a:pt x="225457" y="398526"/>
                  </a:lnTo>
                  <a:lnTo>
                    <a:pt x="196120" y="398526"/>
                  </a:lnTo>
                  <a:lnTo>
                    <a:pt x="75819" y="9639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03918" y="7144"/>
                  </a:lnTo>
                  <a:lnTo>
                    <a:pt x="210693" y="275844"/>
                  </a:lnTo>
                  <a:lnTo>
                    <a:pt x="316897" y="7144"/>
                  </a:lnTo>
                  <a:lnTo>
                    <a:pt x="413671" y="7144"/>
                  </a:lnTo>
                  <a:lnTo>
                    <a:pt x="413671" y="398526"/>
                  </a:lnTo>
                  <a:lnTo>
                    <a:pt x="345186" y="3985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46FA92-A651-4D5A-8F32-5F6DB4AEA2D9}"/>
              </a:ext>
            </a:extLst>
          </p:cNvPr>
          <p:cNvGrpSpPr/>
          <p:nvPr/>
        </p:nvGrpSpPr>
        <p:grpSpPr>
          <a:xfrm>
            <a:off x="1568842" y="1529830"/>
            <a:ext cx="6750978" cy="3798340"/>
            <a:chOff x="1568842" y="1287695"/>
            <a:chExt cx="6750978" cy="37983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7CE502-C695-4A79-ABC6-C74F27FA1E7D}"/>
                </a:ext>
              </a:extLst>
            </p:cNvPr>
            <p:cNvSpPr/>
            <p:nvPr userDrawn="1"/>
          </p:nvSpPr>
          <p:spPr>
            <a:xfrm>
              <a:off x="1568842" y="1287695"/>
              <a:ext cx="6750978" cy="3798340"/>
            </a:xfrm>
            <a:prstGeom prst="rect">
              <a:avLst/>
            </a:prstGeom>
            <a:solidFill>
              <a:srgbClr val="252F38"/>
            </a:solidFill>
            <a:ln w="25400">
              <a:noFill/>
              <a:headEnd type="triangle"/>
              <a:tailEnd type="none"/>
            </a:ln>
            <a:effectLst>
              <a:outerShdw blurRad="203200" dist="50800" dir="2400000" sx="102000" sy="102000" algn="tl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6F27E0-CA4D-415D-ACD3-17E9F6F643C9}"/>
                </a:ext>
              </a:extLst>
            </p:cNvPr>
            <p:cNvSpPr/>
            <p:nvPr userDrawn="1"/>
          </p:nvSpPr>
          <p:spPr>
            <a:xfrm>
              <a:off x="1732669" y="1433013"/>
              <a:ext cx="6423324" cy="3507704"/>
            </a:xfrm>
            <a:prstGeom prst="rect">
              <a:avLst/>
            </a:prstGeom>
            <a:noFill/>
            <a:ln w="3175">
              <a:solidFill>
                <a:srgbClr val="38465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4FC07FB-09B5-4630-900B-ACFB7E7F47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6357" y="2211115"/>
            <a:ext cx="4834028" cy="397700"/>
          </a:xfrm>
          <a:noFill/>
        </p:spPr>
        <p:txBody>
          <a:bodyPr anchor="b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2000" kern="1200" spc="0" baseline="0" dirty="0">
                <a:solidFill>
                  <a:srgbClr val="92979B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TEXT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AC7EE98-ABD9-4E4C-9485-425DAA2A9E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6357" y="4173105"/>
            <a:ext cx="4834028" cy="397700"/>
          </a:xfrm>
          <a:noFill/>
        </p:spPr>
        <p:txBody>
          <a:bodyPr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800" kern="1200" spc="0" baseline="0" dirty="0">
                <a:solidFill>
                  <a:srgbClr val="7F9FD4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SUBTITLE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8DF795C-5B6D-49CC-90C0-11F21E801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357" y="2808501"/>
            <a:ext cx="5670632" cy="1219286"/>
          </a:xfrm>
        </p:spPr>
        <p:txBody>
          <a:bodyPr anchor="t" anchorCtr="0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21408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165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65"/>
              <a:t>2/2/2023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16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65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6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70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6B602E4-6AB6-460B-B8F2-7560A0C71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2021 Microsoft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937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nner">
            <a:extLst>
              <a:ext uri="{FF2B5EF4-FFF2-40B4-BE49-F238E27FC236}">
                <a16:creationId xmlns:a16="http://schemas.microsoft.com/office/drawing/2014/main" id="{D3EE1A7A-69EE-4909-A604-876E9F1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2131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Microsoft Power Platform logo" descr="Microsoft Power Platform">
            <a:extLst>
              <a:ext uri="{FF2B5EF4-FFF2-40B4-BE49-F238E27FC236}">
                <a16:creationId xmlns:a16="http://schemas.microsoft.com/office/drawing/2014/main" id="{5046AC4D-0741-490C-B8C0-0E40A4D33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1754" cy="12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00073A9-0414-4A0D-8D5D-242FEAF48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711" y="3546773"/>
            <a:ext cx="10800000" cy="520443"/>
          </a:xfrm>
        </p:spPr>
        <p:txBody>
          <a:bodyPr>
            <a:no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module ID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D6D81D-B87A-46CD-BD93-6232F5EA37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711" y="4067216"/>
            <a:ext cx="10800000" cy="21946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module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9D966-0D02-41F1-9399-1E3C4C7117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9CCA23-65D5-4CD4-B9E6-0F19BEE97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800" y="1634400"/>
            <a:ext cx="10800000" cy="1314000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Enter product name in accent color, then new line then use white for remainder of title</a:t>
            </a:r>
          </a:p>
        </p:txBody>
      </p:sp>
    </p:spTree>
    <p:extLst>
      <p:ext uri="{BB962C8B-B14F-4D97-AF65-F5344CB8AC3E}">
        <p14:creationId xmlns:p14="http://schemas.microsoft.com/office/powerpoint/2010/main" val="36280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A7F-6E3D-4512-8C80-D1BB75A1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B300-977D-4CBE-ACA8-976351B8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57A5-4142-4C94-BC07-6A72C5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1AA8-6431-4AA6-A328-0BE16A43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CEC-8ECB-430F-9091-1A9919CE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79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6B602E4-6AB6-460B-B8F2-7560A0C71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2021 Microsoft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0521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nner">
            <a:extLst>
              <a:ext uri="{FF2B5EF4-FFF2-40B4-BE49-F238E27FC236}">
                <a16:creationId xmlns:a16="http://schemas.microsoft.com/office/drawing/2014/main" id="{D3EE1A7A-69EE-4909-A604-876E9F1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2131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Microsoft Power Platform logo" descr="Microsoft Power Platform">
            <a:extLst>
              <a:ext uri="{FF2B5EF4-FFF2-40B4-BE49-F238E27FC236}">
                <a16:creationId xmlns:a16="http://schemas.microsoft.com/office/drawing/2014/main" id="{5046AC4D-0741-490C-B8C0-0E40A4D33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1754" cy="12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32E405-95D6-4DAA-8644-A84697E1C4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800" y="1634400"/>
            <a:ext cx="10800000" cy="2854800"/>
          </a:xfrm>
        </p:spPr>
        <p:txBody>
          <a:bodyPr anchor="t">
            <a:norm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Enter product name in accent color, then new line then use white for remainder of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00073A9-0414-4A0D-8D5D-242FEAF48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711" y="4655125"/>
            <a:ext cx="10800000" cy="54032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release details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D6D81D-B87A-46CD-BD93-6232F5EA37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711" y="5361706"/>
            <a:ext cx="10800000" cy="900113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instructor name and company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0DE2DD-3C88-4730-8B01-6422421252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© 2021 Microsoft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54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banner">
            <a:extLst>
              <a:ext uri="{FF2B5EF4-FFF2-40B4-BE49-F238E27FC236}">
                <a16:creationId xmlns:a16="http://schemas.microsoft.com/office/drawing/2014/main" id="{8403E252-8A4C-4EF0-8F18-DABEB33BE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3200" cy="174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+mn-lt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352B382-F4A6-4994-ADD6-52FBB912E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5199"/>
            <a:ext cx="11235600" cy="694800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71DCE4DC-A621-4C81-9B88-F3A8D6C80E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80000"/>
            <a:ext cx="11235600" cy="540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  <a:lvl2pPr marL="2628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446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6264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8100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text (hide in Selection pane if not required)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527CC3A-9865-44A2-8C7C-750E2328C1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70572" y="2030243"/>
            <a:ext cx="3657600" cy="4572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8CCA1E-5C70-4558-89D4-B730694DE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2021 Microsoft All rights reserved.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6A0AEEF-6CDD-4067-B71C-8692B7FC3F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9201" y="2030243"/>
            <a:ext cx="7315200" cy="457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078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banner">
            <a:extLst>
              <a:ext uri="{FF2B5EF4-FFF2-40B4-BE49-F238E27FC236}">
                <a16:creationId xmlns:a16="http://schemas.microsoft.com/office/drawing/2014/main" id="{D3EE1A7A-69EE-4909-A604-876E9F1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21317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Microsoft Power Platform logo" descr="Microsoft Power Platform">
            <a:extLst>
              <a:ext uri="{FF2B5EF4-FFF2-40B4-BE49-F238E27FC236}">
                <a16:creationId xmlns:a16="http://schemas.microsoft.com/office/drawing/2014/main" id="{5046AC4D-0741-490C-B8C0-0E40A4D33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2921754" cy="12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00073A9-0414-4A0D-8D5D-242FEAF48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711" y="3546773"/>
            <a:ext cx="10800000" cy="520443"/>
          </a:xfrm>
        </p:spPr>
        <p:txBody>
          <a:bodyPr>
            <a:no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module ID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3D6D81D-B87A-46CD-BD93-6232F5EA37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711" y="4067216"/>
            <a:ext cx="10800000" cy="219460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module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9D966-0D02-41F1-9399-1E3C4C7117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9CCA23-65D5-4CD4-B9E6-0F19BEE97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800" y="1634400"/>
            <a:ext cx="10800000" cy="1314000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Enter product name in accent color, then new line then use white for remainder of title</a:t>
            </a:r>
          </a:p>
        </p:txBody>
      </p:sp>
    </p:spTree>
    <p:extLst>
      <p:ext uri="{BB962C8B-B14F-4D97-AF65-F5344CB8AC3E}">
        <p14:creationId xmlns:p14="http://schemas.microsoft.com/office/powerpoint/2010/main" val="14134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4A7F-6E3D-4512-8C80-D1BB75A1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B300-977D-4CBE-ACA8-976351B8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D57A5-4142-4C94-BC07-6A72C5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C1BD-4F0B-4D5A-8551-0DFF0F9B2C4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81AA8-6431-4AA6-A328-0BE16A43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9FCEC-8ECB-430F-9091-1A9919CE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08E3E-1A5C-4948-933C-80D7EF951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A62947-245D-45F7-B4FA-0B8F0178C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03ABF-581C-4813-B3F8-1F9690A657FD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78C1E-4F3D-44EB-9DAF-D02D1805E3DC}"/>
              </a:ext>
            </a:extLst>
          </p:cNvPr>
          <p:cNvSpPr/>
          <p:nvPr/>
        </p:nvSpPr>
        <p:spPr>
          <a:xfrm>
            <a:off x="3810000" y="1752600"/>
            <a:ext cx="4572000" cy="3352800"/>
          </a:xfrm>
          <a:prstGeom prst="rect">
            <a:avLst/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3EEE37-B469-45B6-A638-2EA2EF408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0" y="3179701"/>
            <a:ext cx="4572000" cy="498598"/>
          </a:xfrm>
        </p:spPr>
        <p:txBody>
          <a:bodyPr anchor="ctr" anchorCtr="0">
            <a:sp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972614-18D9-4BA0-81FD-5B1AEA4DC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546" y="3771900"/>
            <a:ext cx="3048908" cy="18466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39725" indent="0">
              <a:buNone/>
              <a:defRPr/>
            </a:lvl2pPr>
            <a:lvl3pPr marL="573088" indent="0">
              <a:buNone/>
              <a:defRPr/>
            </a:lvl3pPr>
            <a:lvl4pPr marL="798513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0165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EC066D-5CF8-445E-BAD4-1C8188605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03ABF-581C-4813-B3F8-1F9690A657F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52F38">
              <a:alpha val="90000"/>
            </a:srgb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78C1E-4F3D-44EB-9DAF-D02D1805E3DC}"/>
              </a:ext>
            </a:extLst>
          </p:cNvPr>
          <p:cNvSpPr/>
          <p:nvPr/>
        </p:nvSpPr>
        <p:spPr>
          <a:xfrm>
            <a:off x="3810000" y="1752600"/>
            <a:ext cx="4572000" cy="3352800"/>
          </a:xfrm>
          <a:prstGeom prst="rect">
            <a:avLst/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EB3D77-B3FC-4409-A248-3D0DE579E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0" y="3179701"/>
            <a:ext cx="4572000" cy="498598"/>
          </a:xfrm>
        </p:spPr>
        <p:txBody>
          <a:bodyPr anchor="ctr" anchorCtr="0">
            <a:sp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E386A8B-E2C1-455E-9D1F-369A2F5C7E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546" y="3771900"/>
            <a:ext cx="3048908" cy="18466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39725" indent="0">
              <a:buNone/>
              <a:defRPr/>
            </a:lvl2pPr>
            <a:lvl3pPr marL="573088" indent="0">
              <a:buNone/>
              <a:defRPr/>
            </a:lvl3pPr>
            <a:lvl4pPr marL="798513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6996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6" y="6096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268414"/>
            <a:ext cx="10339200" cy="24660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3447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7" y="6084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916113"/>
            <a:ext cx="4968000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417BFC4-460A-4E4B-8451-F51AA4260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6400" y="1916113"/>
            <a:ext cx="4968000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7783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C1EDC0F4-15C2-4B68-BB57-A0E4B3DC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5659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E1C6625-3090-482B-9A13-CA9BF33AF0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6756" y="1085952"/>
            <a:ext cx="10339200" cy="198131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24352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84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67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97" userDrawn="1">
          <p15:clr>
            <a:srgbClr val="FBAE40"/>
          </p15:clr>
        </p15:guide>
        <p15:guide id="2" pos="7083" userDrawn="1">
          <p15:clr>
            <a:srgbClr val="FBAE40"/>
          </p15:clr>
        </p15:guide>
        <p15:guide id="3" orient="horz" pos="119" userDrawn="1">
          <p15:clr>
            <a:srgbClr val="FBAE40"/>
          </p15:clr>
        </p15:guide>
        <p15:guide id="4" orient="horz" pos="392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77" imgH="377" progId="TCLayout.ActiveDocument.1">
                  <p:embed/>
                </p:oleObj>
              </mc:Choice>
              <mc:Fallback>
                <p:oleObj name="think-cell Slide" r:id="rId3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FB0DDE08-D46D-B83C-76AE-E26499AA7D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26316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77" imgH="377" progId="TCLayout.ActiveDocument.1">
                  <p:embed/>
                </p:oleObj>
              </mc:Choice>
              <mc:Fallback>
                <p:oleObj name="think-cell Slide" r:id="rId23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16754" y="1268414"/>
            <a:ext cx="10340737" cy="1238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754" y="611970"/>
            <a:ext cx="10340737" cy="414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3C0B8-42A2-4012-87AC-FC5CCC380071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43C9B1-F37B-4970-8AC8-547CC5442788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6" name="Oval 503">
              <a:extLst>
                <a:ext uri="{FF2B5EF4-FFF2-40B4-BE49-F238E27FC236}">
                  <a16:creationId xmlns:a16="http://schemas.microsoft.com/office/drawing/2014/main" id="{E045B8DF-78E2-49BC-A2EC-F1BB828D86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4">
              <a:extLst>
                <a:ext uri="{FF2B5EF4-FFF2-40B4-BE49-F238E27FC236}">
                  <a16:creationId xmlns:a16="http://schemas.microsoft.com/office/drawing/2014/main" id="{587B8473-884C-4875-A035-59824C0F5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54D4FA4C-5763-480E-AFC5-579E1149D7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6">
              <a:extLst>
                <a:ext uri="{FF2B5EF4-FFF2-40B4-BE49-F238E27FC236}">
                  <a16:creationId xmlns:a16="http://schemas.microsoft.com/office/drawing/2014/main" id="{3C87B15F-BC12-498B-8868-1A100123B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355D074-E5E9-9BE8-DCF1-D22FB588F9C0}"/>
              </a:ext>
            </a:extLst>
          </p:cNvPr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3D6E6-3302-4B7E-C654-AE1316606B13}"/>
              </a:ext>
            </a:extLst>
          </p:cNvPr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D5E650-02F9-18AA-35F5-9A67F69F4F48}"/>
              </a:ext>
            </a:extLst>
          </p:cNvPr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140C2-6793-98CE-FDA8-647FA62FE612}"/>
              </a:ext>
            </a:extLst>
          </p:cNvPr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4E4A7-64FC-3428-C4EA-3C7BE7A01370}"/>
              </a:ext>
            </a:extLst>
          </p:cNvPr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2ED2E-D043-A564-A45A-F2A451A0BC42}"/>
              </a:ext>
            </a:extLst>
          </p:cNvPr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506588-C77B-000A-72F5-6DFC03525FE5}"/>
              </a:ext>
            </a:extLst>
          </p:cNvPr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66F1AE-C737-2C53-1681-E525604059EB}"/>
              </a:ext>
            </a:extLst>
          </p:cNvPr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D8C0BB-A05D-0967-610F-687003ED0559}"/>
              </a:ext>
            </a:extLst>
          </p:cNvPr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DC10BD-5164-928A-E691-802916FEA92C}"/>
              </a:ext>
            </a:extLst>
          </p:cNvPr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CC527-6CEB-1B27-6085-5D5D2025C087}"/>
              </a:ext>
            </a:extLst>
          </p:cNvPr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334C5-32DC-B85F-FE03-A272B39AF78A}"/>
              </a:ext>
            </a:extLst>
          </p:cNvPr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4347CD-6EC6-D804-E40A-F1797CDE43D1}"/>
              </a:ext>
            </a:extLst>
          </p:cNvPr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6B356-6C17-F221-412E-654CF403AD7D}"/>
              </a:ext>
            </a:extLst>
          </p:cNvPr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922DCE-F363-63CB-97E6-974043832E67}"/>
              </a:ext>
            </a:extLst>
          </p:cNvPr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0428B1-029D-1284-1441-E30F6137A029}"/>
              </a:ext>
            </a:extLst>
          </p:cNvPr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20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5" r:id="rId18"/>
    <p:sldLayoutId id="2147483923" r:id="rId19"/>
    <p:sldLayoutId id="2147483925" r:id="rId20"/>
  </p:sldLayoutIdLst>
  <p:transition>
    <p:fade/>
  </p:transition>
  <p:hf hdr="0" dt="0"/>
  <p:txStyles>
    <p:titleStyle>
      <a:lvl1pPr marL="0" algn="l" defTabSz="914377" rtl="0" eaLnBrk="1" latinLnBrk="0" hangingPunct="1">
        <a:lnSpc>
          <a:spcPct val="85000"/>
        </a:lnSpc>
        <a:spcBef>
          <a:spcPct val="0"/>
        </a:spcBef>
        <a:buNone/>
        <a:defRPr lang="en-US" sz="2400" b="0" kern="1200" cap="all" spc="0" baseline="0" dirty="0">
          <a:ln w="3175">
            <a:noFill/>
          </a:ln>
          <a:solidFill>
            <a:srgbClr val="252F38"/>
          </a:solidFill>
          <a:effectLst/>
          <a:latin typeface="+mj-lt"/>
          <a:ea typeface="+mn-ea"/>
          <a:cs typeface="+mn-cs"/>
        </a:defRPr>
      </a:lvl1pPr>
    </p:titleStyle>
    <p:bodyStyle>
      <a:lvl1pPr marL="0" marR="0" indent="0" algn="l" defTabSz="914377" rtl="0" eaLnBrk="1" fontAlgn="auto" latinLnBrk="0" hangingPunct="1">
        <a:lnSpc>
          <a:spcPct val="150000"/>
        </a:lnSpc>
        <a:spcBef>
          <a:spcPts val="2400"/>
        </a:spcBef>
        <a:spcAft>
          <a:spcPts val="0"/>
        </a:spcAft>
        <a:buClrTx/>
        <a:buSzPct val="100000"/>
        <a:buFont typeface="Arial" pitchFamily="34" charset="0"/>
        <a:buNone/>
        <a:tabLst/>
        <a:defRPr lang="en-US" sz="1100" kern="1200" cap="none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342900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574669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>
          <a:tab pos="798513" algn="l"/>
        </a:tabLst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800089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1036622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>
          <a:tab pos="1255713" algn="l"/>
        </a:tabLst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576">
          <p15:clr>
            <a:srgbClr val="F26B43"/>
          </p15:clr>
        </p15:guide>
        <p15:guide id="3" pos="7093">
          <p15:clr>
            <a:srgbClr val="F26B43"/>
          </p15:clr>
        </p15:guide>
        <p15:guide id="4" orient="horz" pos="379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2021 Microsoft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0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3" r:id="rId2"/>
    <p:sldLayoutId id="2147483914" r:id="rId3"/>
  </p:sldLayoutIdLst>
  <p:transition>
    <p:fade/>
  </p:transition>
  <p:hf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2021 Microsoft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</p:sldLayoutIdLst>
  <p:transition>
    <p:fade/>
  </p:transition>
  <p:hf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learn.microsoft.com/en-us/power-bi/connect-data/incremental-refresh-configur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microsoft.com/en-us/power-query/power-query-query-parameters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gif"/><Relationship Id="rId18" Type="http://schemas.openxmlformats.org/officeDocument/2006/relationships/image" Target="../media/image21.png"/><Relationship Id="rId3" Type="http://schemas.openxmlformats.org/officeDocument/2006/relationships/hyperlink" Target="https://www.linkedin.com/in/rubenvadnai/" TargetMode="External"/><Relationship Id="rId21" Type="http://schemas.microsoft.com/office/2007/relationships/hdphoto" Target="../media/hdphoto3.wdp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24" Type="http://schemas.microsoft.com/office/2007/relationships/hdphoto" Target="../media/hdphoto4.wdp"/><Relationship Id="rId5" Type="http://schemas.openxmlformats.org/officeDocument/2006/relationships/image" Target="../media/image10.jpeg"/><Relationship Id="rId15" Type="http://schemas.microsoft.com/office/2007/relationships/hdphoto" Target="../media/hdphoto1.wdp"/><Relationship Id="rId23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transform-model/aggregations-advance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8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msdn.microsoft.com/en-us/library/mt270235.aspx?f=255&amp;MSPPError=-2147217396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nterprisedna.co/dax-query-in-power-bi-logical-physical-query-pla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power-query/query-plan" TargetMode="External"/><Relationship Id="rId3" Type="http://schemas.openxmlformats.org/officeDocument/2006/relationships/hyperlink" Target="https://learn.microsoft.com/en-us/power-query/power-query-folding#transformations-that-can-achieve-folding" TargetMode="External"/><Relationship Id="rId7" Type="http://schemas.openxmlformats.org/officeDocument/2006/relationships/hyperlink" Target="https://learn.microsoft.com/en-us/power-query/query-folding-example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earn.microsoft.com/en-us/power-query/step-folding-indicators" TargetMode="External"/><Relationship Id="rId5" Type="http://schemas.openxmlformats.org/officeDocument/2006/relationships/hyperlink" Target="https://learn.microsoft.com/en-us/power-query/power-query-folding#determine-when-a-query-can-be-folded" TargetMode="External"/><Relationship Id="rId10" Type="http://schemas.openxmlformats.org/officeDocument/2006/relationships/image" Target="../media/image106.png"/><Relationship Id="rId4" Type="http://schemas.openxmlformats.org/officeDocument/2006/relationships/hyperlink" Target="https://learn.microsoft.com/en-us/power-query/power-query-folding#transformations-that-prevent-folding" TargetMode="External"/><Relationship Id="rId9" Type="http://schemas.openxmlformats.org/officeDocument/2006/relationships/hyperlink" Target="https://towardsdatascience.com/exploring-query-folding-in-power-query-8288fb3c9c2f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axstudio.org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microsoft/Analysis-Services/blob/master/BismNormalizer/Model%20Comparison%20and%20Merging%20for%20Analysis%20Services.pdf" TargetMode="External"/><Relationship Id="rId4" Type="http://schemas.openxmlformats.org/officeDocument/2006/relationships/image" Target="../media/image111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alm-toolkit.com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36248F3-63AE-318E-8BC0-744984A59FF2}"/>
              </a:ext>
            </a:extLst>
          </p:cNvPr>
          <p:cNvSpPr txBox="1">
            <a:spLocks/>
          </p:cNvSpPr>
          <p:nvPr/>
        </p:nvSpPr>
        <p:spPr>
          <a:xfrm>
            <a:off x="2740826" y="1884455"/>
            <a:ext cx="4293699" cy="67718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100" kern="1200" cap="none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7466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7985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0008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36622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12557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</a:rPr>
              <a:t>Advanced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7B3C34B-7194-183A-778E-1BEBB954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827" y="2611481"/>
            <a:ext cx="5492978" cy="817519"/>
          </a:xfrm>
        </p:spPr>
        <p:txBody>
          <a:bodyPr/>
          <a:lstStyle/>
          <a:p>
            <a:r>
              <a:rPr lang="en-US" sz="4400" cap="none" dirty="0">
                <a:solidFill>
                  <a:srgbClr val="FED112"/>
                </a:solidFill>
              </a:rPr>
              <a:t>Power BI </a:t>
            </a:r>
            <a:r>
              <a:rPr lang="en-US" cap="none" dirty="0"/>
              <a:t>Training</a:t>
            </a:r>
            <a:endParaRPr lang="en-US" dirty="0"/>
          </a:p>
        </p:txBody>
      </p:sp>
      <p:pic>
        <p:nvPicPr>
          <p:cNvPr id="7" name="Picture 6" descr="A picture containing plate, light&#10;&#10;Description automatically generated">
            <a:extLst>
              <a:ext uri="{FF2B5EF4-FFF2-40B4-BE49-F238E27FC236}">
                <a16:creationId xmlns:a16="http://schemas.microsoft.com/office/drawing/2014/main" id="{EF0F2445-77CC-E5D6-7EF4-B9D80FC4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97" y="2561642"/>
            <a:ext cx="1016430" cy="67718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D87467-47F4-BDEF-1B49-3D1B5218E1B1}"/>
              </a:ext>
            </a:extLst>
          </p:cNvPr>
          <p:cNvSpPr txBox="1">
            <a:spLocks/>
          </p:cNvSpPr>
          <p:nvPr/>
        </p:nvSpPr>
        <p:spPr>
          <a:xfrm>
            <a:off x="1165860" y="3429000"/>
            <a:ext cx="7147559" cy="613337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100" kern="1200" cap="none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7466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7985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0008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36622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12557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UMB Session 3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Tabular Modeling &amp; Optimization</a:t>
            </a:r>
          </a:p>
        </p:txBody>
      </p:sp>
    </p:spTree>
    <p:extLst>
      <p:ext uri="{BB962C8B-B14F-4D97-AF65-F5344CB8AC3E}">
        <p14:creationId xmlns:p14="http://schemas.microsoft.com/office/powerpoint/2010/main" val="8995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369570" y="413504"/>
            <a:ext cx="96812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Getting the data - Data Connection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2A438-B7CE-44AE-BA3A-59D38DA6049D}"/>
              </a:ext>
            </a:extLst>
          </p:cNvPr>
          <p:cNvSpPr/>
          <p:nvPr/>
        </p:nvSpPr>
        <p:spPr>
          <a:xfrm>
            <a:off x="833168" y="925065"/>
            <a:ext cx="49580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Power BI data has two types of connections: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R="0" lvl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b="1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Import data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Connect to a data source and import directly to the .</a:t>
            </a:r>
            <a:r>
              <a:rPr lang="en-US" kern="0" dirty="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pbix</a:t>
            </a: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file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Data cached in-memory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2200" b="1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R="0" lvl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b="1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Live connect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Direct query to a database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3E8EAD-F1AC-9A4A-367C-D50CAB1E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>
                <a:latin typeface="+mn-lt"/>
              </a:rPr>
              <a:t>Getting the data - Data Connection </a:t>
            </a:r>
            <a:endParaRPr lang="en-US" sz="3200" cap="none" baseline="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2206C-6252-C7A3-F33F-F49F3BC6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2" y="1487301"/>
            <a:ext cx="4488180" cy="1946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61E5AB-265A-C4CB-8202-052BFB8C1A53}"/>
              </a:ext>
            </a:extLst>
          </p:cNvPr>
          <p:cNvSpPr txBox="1"/>
          <p:nvPr/>
        </p:nvSpPr>
        <p:spPr>
          <a:xfrm>
            <a:off x="1080134" y="5853037"/>
            <a:ext cx="9422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Both connections can be used from various on premise or cloud data sources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AD3997-6FA3-F788-0936-DC32E8FF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2" y="3792017"/>
            <a:ext cx="2452348" cy="1813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741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369570" y="413504"/>
            <a:ext cx="96812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Getting the data - Data Connection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2A438-B7CE-44AE-BA3A-59D38DA6049D}"/>
              </a:ext>
            </a:extLst>
          </p:cNvPr>
          <p:cNvSpPr/>
          <p:nvPr/>
        </p:nvSpPr>
        <p:spPr>
          <a:xfrm>
            <a:off x="810308" y="971231"/>
            <a:ext cx="988055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Three different types of data storage modes can be specified for every tables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Import Mode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Import data into Power BI (creates a copy of the data)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Queries can be fulfilled from cached data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Example: Excel, SharePoint, CSV, OData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Direct Query Mode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Direct query to SQL or other relational source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Executes on demand queries to the data source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Example: Analysis Services Tabular, SQL DW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Dual Mode</a:t>
            </a:r>
          </a:p>
          <a:p>
            <a:pPr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Acts as either cached or not cached, depending on query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3E8EAD-F1AC-9A4A-367C-D50CAB1E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>
                <a:latin typeface="+mn-lt"/>
              </a:rPr>
              <a:t>Getting the data - Data Storage Mode</a:t>
            </a:r>
            <a:endParaRPr lang="en-US" sz="3200" cap="none" baseline="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073F0-1204-5DE3-51C3-FE044A13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562" y="2094017"/>
            <a:ext cx="5081377" cy="26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547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3E8EAD-F1AC-9A4A-367C-D50CAB1E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>
                <a:latin typeface="+mn-lt"/>
              </a:rPr>
              <a:t>Data Import vs </a:t>
            </a:r>
            <a:r>
              <a:rPr lang="en-US" sz="3200" cap="none" dirty="0" err="1">
                <a:latin typeface="+mn-lt"/>
              </a:rPr>
              <a:t>DirectQuery</a:t>
            </a:r>
            <a:r>
              <a:rPr lang="en-US" sz="3200" cap="none" dirty="0">
                <a:latin typeface="+mn-lt"/>
              </a:rPr>
              <a:t> Storage Mode</a:t>
            </a:r>
            <a:endParaRPr lang="en-US" sz="3200" cap="none" baseline="0" dirty="0">
              <a:latin typeface="+mn-lt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51078C7-5B8E-29B0-5599-C5352C107714}"/>
              </a:ext>
            </a:extLst>
          </p:cNvPr>
          <p:cNvSpPr txBox="1">
            <a:spLocks/>
          </p:cNvSpPr>
          <p:nvPr/>
        </p:nvSpPr>
        <p:spPr>
          <a:xfrm>
            <a:off x="916756" y="1544003"/>
            <a:ext cx="10270415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Data</a:t>
            </a:r>
            <a:r>
              <a:rPr lang="en-US" dirty="0"/>
              <a:t> to Power BI wherever possible to:</a:t>
            </a:r>
          </a:p>
          <a:p>
            <a:endParaRPr lang="en-US" sz="100" dirty="0"/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Leverage PBI’s high performance query engine (Vertipaq)</a:t>
            </a:r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Provide a higher performance and highly interactive user experience</a:t>
            </a:r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Take full advantage of PBI’s analytics features</a:t>
            </a:r>
          </a:p>
          <a:p>
            <a:endParaRPr lang="en-US" sz="400" dirty="0"/>
          </a:p>
          <a:p>
            <a:r>
              <a:rPr lang="en-US" dirty="0"/>
              <a:t>Only consider </a:t>
            </a:r>
            <a:r>
              <a:rPr lang="en-US" b="1" dirty="0"/>
              <a:t>DirectQuery</a:t>
            </a:r>
            <a:r>
              <a:rPr lang="en-US" dirty="0"/>
              <a:t> when:</a:t>
            </a:r>
          </a:p>
          <a:p>
            <a:endParaRPr lang="en-US" sz="100" dirty="0"/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is changing frequently, and near ‘real-time’ reporting is needed</a:t>
            </a:r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Handling very large dataset</a:t>
            </a:r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sovereignty restrictions apply</a:t>
            </a:r>
          </a:p>
          <a:p>
            <a:pPr marL="457200" lvl="1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source is a multi dimensional source containing measures</a:t>
            </a:r>
          </a:p>
        </p:txBody>
      </p:sp>
    </p:spTree>
    <p:extLst>
      <p:ext uri="{BB962C8B-B14F-4D97-AF65-F5344CB8AC3E}">
        <p14:creationId xmlns:p14="http://schemas.microsoft.com/office/powerpoint/2010/main" val="37568932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F5B9353-FBFB-415B-82E4-6279A2324B84}"/>
              </a:ext>
            </a:extLst>
          </p:cNvPr>
          <p:cNvGrpSpPr/>
          <p:nvPr/>
        </p:nvGrpSpPr>
        <p:grpSpPr>
          <a:xfrm>
            <a:off x="1387957" y="1562427"/>
            <a:ext cx="9953142" cy="4297612"/>
            <a:chOff x="1387957" y="1562427"/>
            <a:chExt cx="9953142" cy="429761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8BF073-50A5-4A16-967C-5EDEF1614504}"/>
                </a:ext>
              </a:extLst>
            </p:cNvPr>
            <p:cNvSpPr/>
            <p:nvPr/>
          </p:nvSpPr>
          <p:spPr>
            <a:xfrm>
              <a:off x="1387958" y="1562427"/>
              <a:ext cx="4341936" cy="637872"/>
            </a:xfrm>
            <a:custGeom>
              <a:avLst/>
              <a:gdLst>
                <a:gd name="connsiteX0" fmla="*/ 0 w 3900981"/>
                <a:gd name="connsiteY0" fmla="*/ 106314 h 637872"/>
                <a:gd name="connsiteX1" fmla="*/ 106314 w 3900981"/>
                <a:gd name="connsiteY1" fmla="*/ 0 h 637872"/>
                <a:gd name="connsiteX2" fmla="*/ 3794667 w 3900981"/>
                <a:gd name="connsiteY2" fmla="*/ 0 h 637872"/>
                <a:gd name="connsiteX3" fmla="*/ 3900981 w 3900981"/>
                <a:gd name="connsiteY3" fmla="*/ 106314 h 637872"/>
                <a:gd name="connsiteX4" fmla="*/ 3900981 w 3900981"/>
                <a:gd name="connsiteY4" fmla="*/ 531558 h 637872"/>
                <a:gd name="connsiteX5" fmla="*/ 3794667 w 3900981"/>
                <a:gd name="connsiteY5" fmla="*/ 637872 h 637872"/>
                <a:gd name="connsiteX6" fmla="*/ 106314 w 3900981"/>
                <a:gd name="connsiteY6" fmla="*/ 637872 h 637872"/>
                <a:gd name="connsiteX7" fmla="*/ 0 w 3900981"/>
                <a:gd name="connsiteY7" fmla="*/ 531558 h 637872"/>
                <a:gd name="connsiteX8" fmla="*/ 0 w 3900981"/>
                <a:gd name="connsiteY8" fmla="*/ 106314 h 6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0981" h="637872">
                  <a:moveTo>
                    <a:pt x="0" y="106314"/>
                  </a:moveTo>
                  <a:cubicBezTo>
                    <a:pt x="0" y="47598"/>
                    <a:pt x="47598" y="0"/>
                    <a:pt x="106314" y="0"/>
                  </a:cubicBezTo>
                  <a:lnTo>
                    <a:pt x="3794667" y="0"/>
                  </a:lnTo>
                  <a:cubicBezTo>
                    <a:pt x="3853383" y="0"/>
                    <a:pt x="3900981" y="47598"/>
                    <a:pt x="3900981" y="106314"/>
                  </a:cubicBezTo>
                  <a:lnTo>
                    <a:pt x="3900981" y="531558"/>
                  </a:lnTo>
                  <a:cubicBezTo>
                    <a:pt x="3900981" y="590274"/>
                    <a:pt x="3853383" y="637872"/>
                    <a:pt x="3794667" y="637872"/>
                  </a:cubicBezTo>
                  <a:lnTo>
                    <a:pt x="106314" y="637872"/>
                  </a:lnTo>
                  <a:cubicBezTo>
                    <a:pt x="47598" y="637872"/>
                    <a:pt x="0" y="590274"/>
                    <a:pt x="0" y="531558"/>
                  </a:cubicBezTo>
                  <a:lnTo>
                    <a:pt x="0" y="106314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1826" tIns="128674" rIns="201826" bIns="128674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Import Mode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7A47F09-865C-4DF1-B2D4-193BC9D34A12}"/>
                </a:ext>
              </a:extLst>
            </p:cNvPr>
            <p:cNvSpPr/>
            <p:nvPr/>
          </p:nvSpPr>
          <p:spPr>
            <a:xfrm>
              <a:off x="1387957" y="2346961"/>
              <a:ext cx="4341937" cy="3444282"/>
            </a:xfrm>
            <a:custGeom>
              <a:avLst/>
              <a:gdLst>
                <a:gd name="connsiteX0" fmla="*/ 0 w 4341937"/>
                <a:gd name="connsiteY0" fmla="*/ 0 h 3330477"/>
                <a:gd name="connsiteX1" fmla="*/ 4341937 w 4341937"/>
                <a:gd name="connsiteY1" fmla="*/ 0 h 3330477"/>
                <a:gd name="connsiteX2" fmla="*/ 4341937 w 4341937"/>
                <a:gd name="connsiteY2" fmla="*/ 3330477 h 3330477"/>
                <a:gd name="connsiteX3" fmla="*/ 0 w 4341937"/>
                <a:gd name="connsiteY3" fmla="*/ 3330477 h 3330477"/>
                <a:gd name="connsiteX4" fmla="*/ 0 w 4341937"/>
                <a:gd name="connsiteY4" fmla="*/ 0 h 333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1937" h="3330477">
                  <a:moveTo>
                    <a:pt x="0" y="0"/>
                  </a:moveTo>
                  <a:lnTo>
                    <a:pt x="4341937" y="0"/>
                  </a:lnTo>
                  <a:lnTo>
                    <a:pt x="4341937" y="3330477"/>
                  </a:lnTo>
                  <a:lnTo>
                    <a:pt x="0" y="333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90000"/>
              </a:schemeClr>
            </a:solidFill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69342" rIns="92456" bIns="104013" numCol="1" spcCol="1270" anchor="t" anchorCtr="0">
              <a:noAutofit/>
            </a:bodyPr>
            <a:lstStyle/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Full-Featured Power BI Experience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Can include multiple sources per model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Supports many types of data sources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In-Memory column store typical offers 10x compression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High performance with less tuning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400" kern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u="none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Frequent data changes can require </a:t>
              </a: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more frequent refresh intervals and large data transfers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Dataset limitations</a:t>
              </a:r>
            </a:p>
            <a:p>
              <a:pPr marL="742950" lvl="2" indent="-285750" defTabSz="577850">
                <a:spcBef>
                  <a:spcPct val="0"/>
                </a:spcBef>
                <a:buSzPct val="80000"/>
                <a:buFont typeface="Courier New" panose="02070309020205020404" pitchFamily="49" charset="0"/>
                <a:buChar char="o"/>
              </a:pPr>
              <a:r>
                <a:rPr lang="en-US" sz="12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GB dataset limit </a:t>
              </a:r>
            </a:p>
            <a:p>
              <a:pPr marL="742950" lvl="2" indent="-285750" defTabSz="577850">
                <a:spcBef>
                  <a:spcPct val="0"/>
                </a:spcBef>
                <a:buSzPct val="80000"/>
                <a:buFont typeface="Courier New" panose="02070309020205020404" pitchFamily="49" charset="0"/>
                <a:buChar char="o"/>
              </a:pPr>
              <a:r>
                <a:rPr lang="en-US" sz="12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 GB with Premium per User</a:t>
              </a:r>
            </a:p>
            <a:p>
              <a:pPr marL="742950" lvl="2" indent="-285750" defTabSz="577850">
                <a:spcBef>
                  <a:spcPct val="0"/>
                </a:spcBef>
                <a:buSzPct val="80000"/>
                <a:buFont typeface="Courier New" panose="02070309020205020404" pitchFamily="49" charset="0"/>
                <a:buChar char="o"/>
              </a:pPr>
              <a:r>
                <a:rPr lang="en-US" sz="12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400 GB with Premium Capacity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400" kern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C9BE4E0-AEFF-4944-85AF-D6C3B150719B}"/>
                </a:ext>
              </a:extLst>
            </p:cNvPr>
            <p:cNvSpPr/>
            <p:nvPr/>
          </p:nvSpPr>
          <p:spPr>
            <a:xfrm>
              <a:off x="6360842" y="1562427"/>
              <a:ext cx="4914335" cy="629657"/>
            </a:xfrm>
            <a:custGeom>
              <a:avLst/>
              <a:gdLst>
                <a:gd name="connsiteX0" fmla="*/ 0 w 4914335"/>
                <a:gd name="connsiteY0" fmla="*/ 104945 h 629657"/>
                <a:gd name="connsiteX1" fmla="*/ 104945 w 4914335"/>
                <a:gd name="connsiteY1" fmla="*/ 0 h 629657"/>
                <a:gd name="connsiteX2" fmla="*/ 4809390 w 4914335"/>
                <a:gd name="connsiteY2" fmla="*/ 0 h 629657"/>
                <a:gd name="connsiteX3" fmla="*/ 4914335 w 4914335"/>
                <a:gd name="connsiteY3" fmla="*/ 104945 h 629657"/>
                <a:gd name="connsiteX4" fmla="*/ 4914335 w 4914335"/>
                <a:gd name="connsiteY4" fmla="*/ 524712 h 629657"/>
                <a:gd name="connsiteX5" fmla="*/ 4809390 w 4914335"/>
                <a:gd name="connsiteY5" fmla="*/ 629657 h 629657"/>
                <a:gd name="connsiteX6" fmla="*/ 104945 w 4914335"/>
                <a:gd name="connsiteY6" fmla="*/ 629657 h 629657"/>
                <a:gd name="connsiteX7" fmla="*/ 0 w 4914335"/>
                <a:gd name="connsiteY7" fmla="*/ 524712 h 629657"/>
                <a:gd name="connsiteX8" fmla="*/ 0 w 4914335"/>
                <a:gd name="connsiteY8" fmla="*/ 104945 h 62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14335" h="629657">
                  <a:moveTo>
                    <a:pt x="0" y="104945"/>
                  </a:moveTo>
                  <a:cubicBezTo>
                    <a:pt x="0" y="46985"/>
                    <a:pt x="46985" y="0"/>
                    <a:pt x="104945" y="0"/>
                  </a:cubicBezTo>
                  <a:lnTo>
                    <a:pt x="4809390" y="0"/>
                  </a:lnTo>
                  <a:cubicBezTo>
                    <a:pt x="4867350" y="0"/>
                    <a:pt x="4914335" y="46985"/>
                    <a:pt x="4914335" y="104945"/>
                  </a:cubicBezTo>
                  <a:lnTo>
                    <a:pt x="4914335" y="524712"/>
                  </a:lnTo>
                  <a:cubicBezTo>
                    <a:pt x="4914335" y="582672"/>
                    <a:pt x="4867350" y="629657"/>
                    <a:pt x="4809390" y="629657"/>
                  </a:cubicBezTo>
                  <a:lnTo>
                    <a:pt x="104945" y="629657"/>
                  </a:lnTo>
                  <a:cubicBezTo>
                    <a:pt x="46985" y="629657"/>
                    <a:pt x="0" y="582672"/>
                    <a:pt x="0" y="524712"/>
                  </a:cubicBezTo>
                  <a:lnTo>
                    <a:pt x="0" y="104945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01425" tIns="128273" rIns="201425" bIns="128273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DirectQuery Mode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B01D758-4A86-4834-B68F-C8A875510958}"/>
                </a:ext>
              </a:extLst>
            </p:cNvPr>
            <p:cNvSpPr/>
            <p:nvPr/>
          </p:nvSpPr>
          <p:spPr>
            <a:xfrm>
              <a:off x="6360842" y="2346961"/>
              <a:ext cx="4980257" cy="3513078"/>
            </a:xfrm>
            <a:custGeom>
              <a:avLst/>
              <a:gdLst>
                <a:gd name="connsiteX0" fmla="*/ 0 w 4980257"/>
                <a:gd name="connsiteY0" fmla="*/ 0 h 3503446"/>
                <a:gd name="connsiteX1" fmla="*/ 4980257 w 4980257"/>
                <a:gd name="connsiteY1" fmla="*/ 0 h 3503446"/>
                <a:gd name="connsiteX2" fmla="*/ 4980257 w 4980257"/>
                <a:gd name="connsiteY2" fmla="*/ 3503446 h 3503446"/>
                <a:gd name="connsiteX3" fmla="*/ 0 w 4980257"/>
                <a:gd name="connsiteY3" fmla="*/ 3503446 h 3503446"/>
                <a:gd name="connsiteX4" fmla="*/ 0 w 4980257"/>
                <a:gd name="connsiteY4" fmla="*/ 0 h 350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0257" h="3503446">
                  <a:moveTo>
                    <a:pt x="0" y="0"/>
                  </a:moveTo>
                  <a:lnTo>
                    <a:pt x="4980257" y="0"/>
                  </a:lnTo>
                  <a:lnTo>
                    <a:pt x="4980257" y="3503446"/>
                  </a:lnTo>
                  <a:lnTo>
                    <a:pt x="0" y="3503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95000"/>
                <a:alpha val="90000"/>
              </a:schemeClr>
            </a:solidFill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69342" rIns="92456" bIns="104013" numCol="1" spcCol="1270" anchor="t" anchorCtr="0">
              <a:noAutofit/>
            </a:bodyPr>
            <a:lstStyle/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Pre-aggregation of data supports visualizations over very large datasets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Always working with current data; requires no refresh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Queries &amp; calculations leverage backend database capabilities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400" kern="12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All tables must come from a single database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transformation &amp; Modeling Limitations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Performance Impact: Data source is queried for every interaction </a:t>
              </a: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Requires frequent &amp; large data transfers </a:t>
              </a:r>
            </a:p>
            <a:p>
              <a:pPr marL="285750" lvl="1" indent="-285750" algn="l" defTabSz="57785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Query results limited to 1 million row of returned data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80424C-CD8D-410B-9C6F-D38ACE4ADEC4}"/>
              </a:ext>
            </a:extLst>
          </p:cNvPr>
          <p:cNvSpPr txBox="1"/>
          <p:nvPr/>
        </p:nvSpPr>
        <p:spPr>
          <a:xfrm rot="16200000">
            <a:off x="5568263" y="2904976"/>
            <a:ext cx="9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E2736-7477-449E-B89E-DB9698622FAE}"/>
              </a:ext>
            </a:extLst>
          </p:cNvPr>
          <p:cNvSpPr txBox="1"/>
          <p:nvPr/>
        </p:nvSpPr>
        <p:spPr>
          <a:xfrm rot="16200000">
            <a:off x="5589088" y="4437458"/>
            <a:ext cx="9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743C0-F91F-4C06-B4B3-28DB4A0F9BDE}"/>
              </a:ext>
            </a:extLst>
          </p:cNvPr>
          <p:cNvSpPr txBox="1"/>
          <p:nvPr/>
        </p:nvSpPr>
        <p:spPr>
          <a:xfrm rot="16200000">
            <a:off x="571080" y="2906848"/>
            <a:ext cx="9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DC159-3E84-4F9F-A2DA-DFDA75DD7BD4}"/>
              </a:ext>
            </a:extLst>
          </p:cNvPr>
          <p:cNvSpPr txBox="1"/>
          <p:nvPr/>
        </p:nvSpPr>
        <p:spPr>
          <a:xfrm rot="16200000">
            <a:off x="571080" y="4356910"/>
            <a:ext cx="92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AF9B946-836E-6C5A-365B-C328F301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8400"/>
            <a:ext cx="10339200" cy="412454"/>
          </a:xfrm>
        </p:spPr>
        <p:txBody>
          <a:bodyPr/>
          <a:lstStyle/>
          <a:p>
            <a:r>
              <a:rPr lang="en-US" sz="3200" cap="none" dirty="0">
                <a:latin typeface="+mn-lt"/>
              </a:rPr>
              <a:t>Data Import vs </a:t>
            </a:r>
            <a:r>
              <a:rPr lang="en-US" sz="3200" cap="none" dirty="0" err="1">
                <a:latin typeface="+mn-lt"/>
              </a:rPr>
              <a:t>DirectQuery</a:t>
            </a:r>
            <a:r>
              <a:rPr lang="en-US" sz="3200" cap="none" dirty="0">
                <a:latin typeface="+mn-lt"/>
              </a:rPr>
              <a:t> Storage Mode</a:t>
            </a:r>
            <a:endParaRPr lang="en-US" sz="3200" cap="none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9405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4D2F0674-E16C-B1E1-5514-88E4D38891F3}"/>
              </a:ext>
            </a:extLst>
          </p:cNvPr>
          <p:cNvSpPr txBox="1">
            <a:spLocks/>
          </p:cNvSpPr>
          <p:nvPr/>
        </p:nvSpPr>
        <p:spPr>
          <a:xfrm>
            <a:off x="390976" y="326229"/>
            <a:ext cx="10339200" cy="4124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200" cap="none" dirty="0">
                <a:latin typeface="+mn-lt"/>
              </a:rPr>
              <a:t>Data Import vs </a:t>
            </a:r>
            <a:r>
              <a:rPr lang="en-US" sz="3200" cap="none" dirty="0" err="1">
                <a:latin typeface="+mn-lt"/>
              </a:rPr>
              <a:t>DirectQuery</a:t>
            </a:r>
            <a:r>
              <a:rPr lang="en-US" sz="3200" cap="none" dirty="0">
                <a:latin typeface="+mn-lt"/>
              </a:rPr>
              <a:t> Storage Mode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6C8B3-6F5E-4646-AB38-2309E563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228" y="254745"/>
            <a:ext cx="10270415" cy="9983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Import vs DirectQuery Modes</a:t>
            </a: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71E5783-A47E-4847-A78E-1828FA6DF87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14191" y="103831"/>
            <a:ext cx="1428750" cy="85725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9F54BC-9E90-4293-B1D0-2E9E1AB48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70954"/>
              </p:ext>
            </p:extLst>
          </p:nvPr>
        </p:nvGraphicFramePr>
        <p:xfrm>
          <a:off x="183968" y="254745"/>
          <a:ext cx="11824063" cy="595706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46663">
                  <a:extLst>
                    <a:ext uri="{9D8B030D-6E8A-4147-A177-3AD203B41FA5}">
                      <a16:colId xmlns:a16="http://schemas.microsoft.com/office/drawing/2014/main" val="123503513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984209042"/>
                    </a:ext>
                  </a:extLst>
                </a:gridCol>
                <a:gridCol w="5318760">
                  <a:extLst>
                    <a:ext uri="{9D8B030D-6E8A-4147-A177-3AD203B41FA5}">
                      <a16:colId xmlns:a16="http://schemas.microsoft.com/office/drawing/2014/main" val="3835180992"/>
                    </a:ext>
                  </a:extLst>
                </a:gridCol>
              </a:tblGrid>
              <a:tr h="464069">
                <a:tc>
                  <a:txBody>
                    <a:bodyPr/>
                    <a:lstStyle/>
                    <a:p>
                      <a:pPr marL="0" algn="l" defTabSz="914367" rtl="0" eaLnBrk="1" latinLnBrk="0" hangingPunct="1"/>
                      <a:endParaRPr lang="en-US" sz="1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17" marR="89617" marT="44808" marB="44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/>
                        <a:t>Import Mode</a:t>
                      </a:r>
                      <a:endParaRPr 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89617" marR="89617" marT="44808" marB="44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/>
                        <a:t>DirectQuery Mode</a:t>
                      </a:r>
                      <a:endParaRPr 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89617" marR="89617" marT="44808" marB="44808"/>
                </a:tc>
                <a:extLst>
                  <a:ext uri="{0D108BD9-81ED-4DB2-BD59-A6C34878D82A}">
                    <a16:rowId xmlns:a16="http://schemas.microsoft.com/office/drawing/2014/main" val="72075556"/>
                  </a:ext>
                </a:extLst>
              </a:tr>
              <a:tr h="1126534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/>
                        <a:t>Overview</a:t>
                      </a:r>
                      <a:endParaRPr lang="en-US" sz="1500" b="0" dirty="0">
                        <a:solidFill>
                          <a:schemeClr val="tx2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Default and Preferred mode to leverage all PBI features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imported.  Data then resides in the cloud 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Full ETL capabilities</a:t>
                      </a:r>
                    </a:p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In-Memory data &amp; calculations</a:t>
                      </a:r>
                    </a:p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must be refreshed</a:t>
                      </a:r>
                      <a:endParaRPr lang="en-US" sz="13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Used for very large, frequently changing data with access-restrictions</a:t>
                      </a:r>
                    </a:p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data imported. </a:t>
                      </a:r>
                      <a:r>
                        <a:rPr lang="en-US" sz="13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is always on-premises.</a:t>
                      </a:r>
                      <a:endParaRPr lang="en-US" sz="13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Queries sent to data source and triggered from Report visuals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Near real-time data. No refresh</a:t>
                      </a: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3461929723"/>
                  </a:ext>
                </a:extLst>
              </a:tr>
              <a:tr h="346490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/>
                        <a:t>Supported Sources</a:t>
                      </a:r>
                      <a:endParaRPr lang="en-US" sz="1500" b="0" dirty="0">
                        <a:solidFill>
                          <a:schemeClr val="tx2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All Data Sources and Transformations are supported.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Multiple data sources are supported.</a:t>
                      </a:r>
                      <a:endParaRPr lang="en-US" sz="13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More limited data sources</a:t>
                      </a:r>
                      <a:endParaRPr lang="en-US" sz="13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637972733"/>
                  </a:ext>
                </a:extLst>
              </a:tr>
              <a:tr h="337076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/>
                        <a:t>Max data sources </a:t>
                      </a: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Unlimited.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Ad Hoc sources readily integrated</a:t>
                      </a: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One.  Underlying data source will need to include all data necessary</a:t>
                      </a: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1856105198"/>
                  </a:ext>
                </a:extLst>
              </a:tr>
              <a:tr h="331301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/>
                        <a:t>Data Transformations</a:t>
                      </a:r>
                      <a:endParaRPr lang="en-US" sz="1500" b="0" dirty="0">
                        <a:solidFill>
                          <a:schemeClr val="tx2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All transformations (100’s)</a:t>
                      </a:r>
                      <a:endParaRPr lang="en-US" sz="13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Partial support (varies by data source)</a:t>
                      </a:r>
                      <a:endParaRPr lang="en-US" sz="13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34648503"/>
                  </a:ext>
                </a:extLst>
              </a:tr>
              <a:tr h="539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dirty="0"/>
                        <a:t>Dataset Limitations</a:t>
                      </a:r>
                      <a:endParaRPr lang="en-US" sz="1500" b="0" dirty="0">
                        <a:solidFill>
                          <a:schemeClr val="tx2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 GB dataset limit 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100 GB with Premium per User</a:t>
                      </a:r>
                    </a:p>
                    <a:p>
                      <a:pPr marL="117475" marR="0" lvl="0" indent="-117475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400 GB with Premium Capacity</a:t>
                      </a: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limit to the amount of data that can be stored in on-premises or cloud database.</a:t>
                      </a:r>
                    </a:p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Query results limited to 1 million row of returned data</a:t>
                      </a: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4150969545"/>
                  </a:ext>
                </a:extLst>
              </a:tr>
              <a:tr h="52440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500" b="0" kern="1200" dirty="0"/>
                        <a:t>Refresh frequency</a:t>
                      </a:r>
                      <a:endParaRPr lang="en-US" sz="1500" b="0" kern="1200" dirty="0">
                        <a:solidFill>
                          <a:srgbClr val="58585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Scheduled – hourly (8x a day)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allows for 48x</a:t>
                      </a:r>
                      <a:r>
                        <a:rPr lang="en-US" sz="1400" kern="12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 day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Real-time queries 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Dashboard refresh can be scheduled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98668127"/>
                  </a:ext>
                </a:extLst>
              </a:tr>
              <a:tr h="432665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500" b="0" kern="1200" dirty="0"/>
                        <a:t>Refresh Performance</a:t>
                      </a:r>
                      <a:endParaRPr lang="en-US" sz="1500" b="0" kern="1200" dirty="0">
                        <a:solidFill>
                          <a:srgbClr val="58585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noticeable delay since data is already cached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Depends </a:t>
                      </a:r>
                      <a:r>
                        <a:rPr lang="en-US" sz="1400" kern="1200" baseline="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data source as queries are executed in real-time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987157065"/>
                  </a:ext>
                </a:extLst>
              </a:tr>
              <a:tr h="35722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500" b="0" kern="1200" baseline="0" dirty="0"/>
                        <a:t>Security </a:t>
                      </a:r>
                      <a:endParaRPr lang="en-US" sz="15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/>
                        <a:t>Can create row-level security on Power BI dataset</a:t>
                      </a:r>
                      <a:endParaRPr lang="en-US" sz="1400" kern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 dirty="0"/>
                        <a:t>Can use DAX expressions and reuse on-prem row level security</a:t>
                      </a:r>
                      <a:endParaRPr lang="en-US" sz="1400" kern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994961688"/>
                  </a:ext>
                </a:extLst>
              </a:tr>
              <a:tr h="825903">
                <a:tc>
                  <a:txBody>
                    <a:bodyPr/>
                    <a:lstStyle/>
                    <a:p>
                      <a:pPr algn="l"/>
                      <a:r>
                        <a:rPr lang="en-US" sz="1500" b="0" dirty="0"/>
                        <a:t>Modeling Capabilities</a:t>
                      </a:r>
                      <a:endParaRPr lang="en-US" sz="1500" b="0" dirty="0">
                        <a:solidFill>
                          <a:schemeClr val="tx2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Bi-directional Relationships/</a:t>
                      </a:r>
                      <a:r>
                        <a:rPr lang="en-US" sz="1300" dirty="0" err="1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Fltering</a:t>
                      </a:r>
                      <a:endParaRPr lang="en-US" sz="13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Calculated Columns &amp; DAX Tables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Hierarchies</a:t>
                      </a:r>
                      <a:endParaRPr lang="en-US" sz="1300" dirty="0">
                        <a:solidFill>
                          <a:schemeClr val="tx1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tc>
                  <a:txBody>
                    <a:bodyPr/>
                    <a:lstStyle/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Only supports Filtering in a single direction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 DAX Tables</a:t>
                      </a:r>
                    </a:p>
                    <a:p>
                      <a:pPr marL="117475" indent="-11747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3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89617" marR="89617" marT="91440" marB="91440"/>
                </a:tc>
                <a:extLst>
                  <a:ext uri="{0D108BD9-81ED-4DB2-BD59-A6C34878D82A}">
                    <a16:rowId xmlns:a16="http://schemas.microsoft.com/office/drawing/2014/main" val="4191750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9846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1E01D56-0CD5-4638-836B-F57EB9AA5312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0" y="413504"/>
            <a:ext cx="12085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Composite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5D404-EB50-E246-6465-3407444D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baseline="0" dirty="0">
                <a:latin typeface="+mn-lt"/>
              </a:rPr>
              <a:t>Composite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5EB1-3B56-9AA1-2B83-B878CD36D278}"/>
              </a:ext>
            </a:extLst>
          </p:cNvPr>
          <p:cNvSpPr txBox="1"/>
          <p:nvPr/>
        </p:nvSpPr>
        <p:spPr>
          <a:xfrm>
            <a:off x="777766" y="1229818"/>
            <a:ext cx="911238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composite model’s capability in Power BI Desktop consists of three related features:</a:t>
            </a:r>
          </a:p>
          <a:p>
            <a:pPr>
              <a:spcBef>
                <a:spcPts val="1200"/>
              </a:spcBef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Composite model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Allows report to have two or more data connections from different source groups.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Combines data from one or more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Combines data from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sources and imported data</a:t>
            </a:r>
          </a:p>
          <a:p>
            <a:pPr>
              <a:spcBef>
                <a:spcPts val="1200"/>
              </a:spcBef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Many-to-many relationships</a:t>
            </a:r>
          </a:p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Allows many-to-many relationships between tables which removes requirements for unique values in tables (no more bridge table workaround)</a:t>
            </a:r>
          </a:p>
          <a:p>
            <a:pPr>
              <a:spcBef>
                <a:spcPts val="1200"/>
              </a:spcBef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Storage mode</a:t>
            </a:r>
          </a:p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Allows to include data stored under the 3 storage modes and helps improve performance and reduce back-end load by limiting the number of queries necessary</a:t>
            </a:r>
          </a:p>
          <a:p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 mode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delivers extremely fast performance thanks to in-memory querying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mode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retrieves data from the underlying data live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Dual mode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determines the most efficient mode to use on a query-by-query basis.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Recommended for dim tables that might be queried with DQ fact tables from the same source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Hybrid fact tables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are made of both imported partitions and a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partitions </a:t>
            </a:r>
          </a:p>
          <a:p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17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1E01D56-0CD5-4638-836B-F57EB9AA5312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0" y="413504"/>
            <a:ext cx="12085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Composite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5D404-EB50-E246-6465-3407444D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baseline="0" dirty="0">
                <a:latin typeface="+mn-lt"/>
              </a:rPr>
              <a:t>Incremental Refresh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5EB1-3B56-9AA1-2B83-B878CD36D278}"/>
              </a:ext>
            </a:extLst>
          </p:cNvPr>
          <p:cNvSpPr txBox="1"/>
          <p:nvPr/>
        </p:nvSpPr>
        <p:spPr>
          <a:xfrm>
            <a:off x="843602" y="1215750"/>
            <a:ext cx="983659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Incremental refresh dynamically partitions and separates data that needs to be refreshed frequently from data that can be refreshed less frequently.</a:t>
            </a:r>
          </a:p>
          <a:p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Creates hybrid fact tables made of both imported partitions and a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partitions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partitions to access new, real-time or frequently changing data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Imported partitions to access static, historical and frequently used data </a:t>
            </a:r>
          </a:p>
          <a:p>
            <a:pPr lvl="1">
              <a:spcBef>
                <a:spcPts val="600"/>
              </a:spcBef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8F2A1-C8F5-9ED5-7FCB-F5395D3D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45" y="3732862"/>
            <a:ext cx="6447601" cy="16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0" y="413504"/>
            <a:ext cx="12085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Composite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5D404-EB50-E246-6465-3407444D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baseline="0" dirty="0">
                <a:latin typeface="+mn-lt"/>
              </a:rPr>
              <a:t>Incremental Refresh 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5EB1-3B56-9AA1-2B83-B878CD36D278}"/>
              </a:ext>
            </a:extLst>
          </p:cNvPr>
          <p:cNvSpPr txBox="1"/>
          <p:nvPr/>
        </p:nvSpPr>
        <p:spPr>
          <a:xfrm>
            <a:off x="843602" y="1364637"/>
            <a:ext cx="6054632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Refresh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DirectQuery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captures latest data updates thus reducing the need for high refresh cadence.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Faster Refreshes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only the new/changed data is refreshed.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More Reliable Refreshes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because shorter/faster queries reduce potential for network problems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Reduce Resource Consumption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because less data to refresh reduces load on both PBI and data source systems.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Scalability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because large datasets can grow without being fully refreshed with each refresh operation.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Easy Setup </a:t>
            </a:r>
          </a:p>
          <a:p>
            <a:pPr marL="560070" lvl="1" indent="-285750"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Incremental refresh policies defined in Power BI Desktop</a:t>
            </a:r>
          </a:p>
          <a:p>
            <a:pPr marL="560070" lvl="1" indent="-285750"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 automatically applies those policies on initial deployment and with each refresh.</a:t>
            </a:r>
          </a:p>
          <a:p>
            <a:pPr>
              <a:spcBef>
                <a:spcPts val="1200"/>
              </a:spcBef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4A9F-7F2A-0855-DCFE-41058D98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78" y="1215750"/>
            <a:ext cx="4019720" cy="4589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E14AB-51F5-8BE2-9887-5F5E185E2E87}"/>
              </a:ext>
            </a:extLst>
          </p:cNvPr>
          <p:cNvSpPr txBox="1"/>
          <p:nvPr/>
        </p:nvSpPr>
        <p:spPr>
          <a:xfrm>
            <a:off x="7395438" y="6211669"/>
            <a:ext cx="3886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Incremental Refresh Configuration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78722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BCB931-EFD1-4A5C-8683-D08A8146DA95}"/>
              </a:ext>
            </a:extLst>
          </p:cNvPr>
          <p:cNvSpPr/>
          <p:nvPr/>
        </p:nvSpPr>
        <p:spPr bwMode="auto">
          <a:xfrm>
            <a:off x="85592" y="6137478"/>
            <a:ext cx="1906772" cy="190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Variables and 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693899-B5C8-4361-B9BD-4E9B217BFB23}"/>
              </a:ext>
            </a:extLst>
          </p:cNvPr>
          <p:cNvSpPr/>
          <p:nvPr/>
        </p:nvSpPr>
        <p:spPr bwMode="auto">
          <a:xfrm>
            <a:off x="352635" y="1329292"/>
            <a:ext cx="3622309" cy="49203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FE189-5C1C-4356-85B6-7497A76A730A}"/>
              </a:ext>
            </a:extLst>
          </p:cNvPr>
          <p:cNvSpPr/>
          <p:nvPr/>
        </p:nvSpPr>
        <p:spPr bwMode="auto">
          <a:xfrm>
            <a:off x="4114507" y="1329291"/>
            <a:ext cx="3622309" cy="49203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640E2-954A-4760-AEFE-FB0C4845B899}"/>
              </a:ext>
            </a:extLst>
          </p:cNvPr>
          <p:cNvSpPr/>
          <p:nvPr/>
        </p:nvSpPr>
        <p:spPr bwMode="auto">
          <a:xfrm>
            <a:off x="7876379" y="1329290"/>
            <a:ext cx="3824041" cy="49203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9A529-53EF-433A-B1F7-EBC227A7973A}"/>
              </a:ext>
            </a:extLst>
          </p:cNvPr>
          <p:cNvSpPr txBox="1"/>
          <p:nvPr/>
        </p:nvSpPr>
        <p:spPr>
          <a:xfrm>
            <a:off x="352635" y="1354620"/>
            <a:ext cx="3537555" cy="34347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 Variables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Query with a constant value, table or list result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with a new blank query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Query name is the Variable name to use in other queries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Type the variable value in the formula bar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Advanced Editor would look like this: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6D501-D364-416A-8554-43CC7BCC4A08}"/>
              </a:ext>
            </a:extLst>
          </p:cNvPr>
          <p:cNvSpPr txBox="1"/>
          <p:nvPr/>
        </p:nvSpPr>
        <p:spPr>
          <a:xfrm>
            <a:off x="4161641" y="1332146"/>
            <a:ext cx="3381118" cy="368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 Parameters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Parameters take Variables to the next level. 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Parameters can be any valid data type 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most common are hard keyed single, switchable values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values list for a parameter can also come from a query that is formatted as a 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Parameter used as Source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4EEBF-0493-4A42-A1B6-AB7D45EFA045}"/>
              </a:ext>
            </a:extLst>
          </p:cNvPr>
          <p:cNvSpPr txBox="1"/>
          <p:nvPr/>
        </p:nvSpPr>
        <p:spPr>
          <a:xfrm>
            <a:off x="7814209" y="1329290"/>
            <a:ext cx="4102251" cy="455817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Parameter Usage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Be Creative!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</a:t>
            </a:r>
          </a:p>
          <a:p>
            <a:pPr marL="742950" lvl="2" indent="-285750"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Database Name</a:t>
            </a:r>
          </a:p>
          <a:p>
            <a:pPr marL="742950" lvl="2" indent="-285750"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Server (Switch Dev, Test, Prod)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“Where Clauses” in SQL Queries</a:t>
            </a:r>
          </a:p>
          <a:p>
            <a:pPr marL="742950" lvl="2" indent="-285750"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pull all Orgs, or just a single one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Team site names</a:t>
            </a:r>
          </a:p>
          <a:p>
            <a:pPr marL="742950" lvl="2" indent="-285750"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they are based on a template, you can easily share queries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File Paths and File Names</a:t>
            </a:r>
          </a:p>
          <a:p>
            <a:pPr marL="742950" lvl="2" indent="-285750"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Have a single place where you need to make a change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93E915-DB57-4CAD-B564-81E7DC8D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84" y="4967021"/>
            <a:ext cx="1937704" cy="1240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8C7D20-4B7B-45BF-8090-CCE2A190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797" y="5536047"/>
            <a:ext cx="4853261" cy="2502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2152F-C9E1-2AD9-76BC-0D06D176DA61}"/>
              </a:ext>
            </a:extLst>
          </p:cNvPr>
          <p:cNvCxnSpPr>
            <a:cxnSpLocks/>
          </p:cNvCxnSpPr>
          <p:nvPr/>
        </p:nvCxnSpPr>
        <p:spPr>
          <a:xfrm flipV="1">
            <a:off x="3857278" y="1534461"/>
            <a:ext cx="0" cy="3432560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E88E95-1ABA-DB67-C4A4-279487821646}"/>
              </a:ext>
            </a:extLst>
          </p:cNvPr>
          <p:cNvCxnSpPr>
            <a:cxnSpLocks/>
          </p:cNvCxnSpPr>
          <p:nvPr/>
        </p:nvCxnSpPr>
        <p:spPr>
          <a:xfrm flipV="1">
            <a:off x="7715819" y="1458581"/>
            <a:ext cx="0" cy="3432560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960195-566E-561E-CF41-5B9ED32CF08B}"/>
              </a:ext>
            </a:extLst>
          </p:cNvPr>
          <p:cNvSpPr txBox="1"/>
          <p:nvPr/>
        </p:nvSpPr>
        <p:spPr>
          <a:xfrm>
            <a:off x="9348826" y="6373369"/>
            <a:ext cx="20764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Parameters | Microsoft Docs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28085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260E9-8284-434C-8FDF-71867F294F34}"/>
              </a:ext>
            </a:extLst>
          </p:cNvPr>
          <p:cNvSpPr txBox="1"/>
          <p:nvPr/>
        </p:nvSpPr>
        <p:spPr>
          <a:xfrm>
            <a:off x="643738" y="1225860"/>
            <a:ext cx="7408214" cy="46197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Numeric Data Types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Whole Number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Decimal Number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Fixed Decimal Number (Floating point stored as integer)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Boolean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Date/Time Data Types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Date – Internally stored as an integer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Time – Internally stored as a fraction between 0 and 1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Date Time 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Other Data Types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Text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Any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n-US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E792E-4094-44B8-8F82-BB299D8B302D}"/>
              </a:ext>
            </a:extLst>
          </p:cNvPr>
          <p:cNvSpPr txBox="1"/>
          <p:nvPr/>
        </p:nvSpPr>
        <p:spPr>
          <a:xfrm>
            <a:off x="643738" y="6209252"/>
            <a:ext cx="56180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 Tip: Data type is different from data format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ADF2541F-A5B0-4A99-A3F8-42C6E12D5665}"/>
              </a:ext>
            </a:extLst>
          </p:cNvPr>
          <p:cNvSpPr/>
          <p:nvPr/>
        </p:nvSpPr>
        <p:spPr bwMode="auto">
          <a:xfrm>
            <a:off x="8051952" y="1322797"/>
            <a:ext cx="3257156" cy="187211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Set your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Types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 the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u="sng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Query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90278-CA9A-4ED6-90D4-43A3B1FA9382}"/>
              </a:ext>
            </a:extLst>
          </p:cNvPr>
          <p:cNvSpPr txBox="1"/>
          <p:nvPr/>
        </p:nvSpPr>
        <p:spPr>
          <a:xfrm>
            <a:off x="83820" y="6576060"/>
            <a:ext cx="2019300" cy="28194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6E897C52-8313-4F7B-B69C-2DC7761197DD}"/>
              </a:ext>
            </a:extLst>
          </p:cNvPr>
          <p:cNvSpPr/>
          <p:nvPr/>
        </p:nvSpPr>
        <p:spPr bwMode="auto">
          <a:xfrm>
            <a:off x="8051951" y="3525937"/>
            <a:ext cx="3257156" cy="187211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Set your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Formats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($ %, </a:t>
            </a:r>
            <a:r>
              <a:rPr lang="en-US" sz="2400" dirty="0" err="1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etc</a:t>
            </a: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) </a:t>
            </a:r>
            <a:b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 the Data Model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009F80-CFC1-0BEC-A9B7-BBC40134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30" y="457775"/>
            <a:ext cx="10339200" cy="412454"/>
          </a:xfrm>
        </p:spPr>
        <p:txBody>
          <a:bodyPr/>
          <a:lstStyle/>
          <a:p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Data Types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1836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3C7B39E-36DA-F3CA-35FF-B2CCDB43CE90}"/>
              </a:ext>
            </a:extLst>
          </p:cNvPr>
          <p:cNvSpPr/>
          <p:nvPr/>
        </p:nvSpPr>
        <p:spPr>
          <a:xfrm rot="10800000">
            <a:off x="0" y="0"/>
            <a:ext cx="394302" cy="5666154"/>
          </a:xfrm>
          <a:prstGeom prst="triangle">
            <a:avLst>
              <a:gd name="adj" fmla="val 100000"/>
            </a:avLst>
          </a:prstGeom>
          <a:solidFill>
            <a:srgbClr val="90C226">
              <a:alpha val="85000"/>
            </a:srgbClr>
          </a:solidFill>
          <a:ln w="12700" cap="rnd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F3C0F-63C3-2A46-9D4F-D0AF8F524515}"/>
              </a:ext>
            </a:extLst>
          </p:cNvPr>
          <p:cNvGrpSpPr/>
          <p:nvPr/>
        </p:nvGrpSpPr>
        <p:grpSpPr>
          <a:xfrm>
            <a:off x="1613744" y="6461147"/>
            <a:ext cx="2437791" cy="227563"/>
            <a:chOff x="11525347" y="6422134"/>
            <a:chExt cx="2304919" cy="227563"/>
          </a:xfrm>
        </p:grpSpPr>
        <p:sp>
          <p:nvSpPr>
            <p:cNvPr id="13" name="Rectangle 13">
              <a:hlinkClick r:id="rId3"/>
              <a:extLst>
                <a:ext uri="{FF2B5EF4-FFF2-40B4-BE49-F238E27FC236}">
                  <a16:creationId xmlns:a16="http://schemas.microsoft.com/office/drawing/2014/main" id="{89344B9C-2E7A-3C84-A33D-71D887046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5347" y="6422134"/>
              <a:ext cx="2304919" cy="227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6688BB">
                    <a:lumMod val="7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See                           profile for more details</a:t>
              </a:r>
            </a:p>
          </p:txBody>
        </p:sp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1C16E52F-F74E-D582-6382-9FBD023E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8113" y="6433860"/>
              <a:ext cx="711396" cy="192033"/>
            </a:xfrm>
            <a:prstGeom prst="rect">
              <a:avLst/>
            </a:prstGeom>
          </p:spPr>
        </p:pic>
      </p:grpSp>
      <p:sp>
        <p:nvSpPr>
          <p:cNvPr id="24" name="Rectangle 6">
            <a:extLst>
              <a:ext uri="{FF2B5EF4-FFF2-40B4-BE49-F238E27FC236}">
                <a16:creationId xmlns:a16="http://schemas.microsoft.com/office/drawing/2014/main" id="{E0D8F049-DD0E-94E9-3E28-B4658BA0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711" y="294333"/>
            <a:ext cx="2360503" cy="81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3025" tIns="36512" rIns="73025" bIns="3651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Ruben Vadnai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&amp; AI Consultant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Chicago, IL</a:t>
            </a:r>
          </a:p>
        </p:txBody>
      </p:sp>
      <p:pic>
        <p:nvPicPr>
          <p:cNvPr id="35" name="Picture 3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27B58C8-134C-2D1D-8F93-579545FDA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14" y="0"/>
            <a:ext cx="1325509" cy="14178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C42FAE94-FDAF-A76A-DE34-72512598BBCD}"/>
              </a:ext>
            </a:extLst>
          </p:cNvPr>
          <p:cNvSpPr/>
          <p:nvPr/>
        </p:nvSpPr>
        <p:spPr>
          <a:xfrm>
            <a:off x="11396426" y="-8467"/>
            <a:ext cx="792397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28">
            <a:extLst>
              <a:ext uri="{FF2B5EF4-FFF2-40B4-BE49-F238E27FC236}">
                <a16:creationId xmlns:a16="http://schemas.microsoft.com/office/drawing/2014/main" id="{85898A2B-BDA1-29ED-277E-B03D899EEF62}"/>
              </a:ext>
            </a:extLst>
          </p:cNvPr>
          <p:cNvSpPr/>
          <p:nvPr/>
        </p:nvSpPr>
        <p:spPr>
          <a:xfrm>
            <a:off x="11607066" y="-8467"/>
            <a:ext cx="581757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92D050">
              <a:alpha val="76000"/>
            </a:srgbClr>
          </a:solidFill>
          <a:ln w="12700" cap="rnd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C8CBC58-B4D0-938F-CDFD-90C8BB00F7F8}"/>
              </a:ext>
            </a:extLst>
          </p:cNvPr>
          <p:cNvSpPr/>
          <p:nvPr/>
        </p:nvSpPr>
        <p:spPr>
          <a:xfrm rot="10800000">
            <a:off x="-1" y="0"/>
            <a:ext cx="301429" cy="516567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3">
            <a:extLst>
              <a:ext uri="{FF2B5EF4-FFF2-40B4-BE49-F238E27FC236}">
                <a16:creationId xmlns:a16="http://schemas.microsoft.com/office/drawing/2014/main" id="{1A6E5EA5-229F-AF67-6BC4-F9AD8A8B343F}"/>
              </a:ext>
            </a:extLst>
          </p:cNvPr>
          <p:cNvSpPr/>
          <p:nvPr/>
        </p:nvSpPr>
        <p:spPr>
          <a:xfrm rot="271424">
            <a:off x="11398917" y="9831"/>
            <a:ext cx="520496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700" cap="rnd" cmpd="sng" algn="ctr">
            <a:noFill/>
            <a:prstDash val="soli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B9F887-AC31-7AC5-C991-46B6F43BDE10}"/>
              </a:ext>
            </a:extLst>
          </p:cNvPr>
          <p:cNvGrpSpPr/>
          <p:nvPr/>
        </p:nvGrpSpPr>
        <p:grpSpPr>
          <a:xfrm>
            <a:off x="2056189" y="1583333"/>
            <a:ext cx="3114367" cy="1416201"/>
            <a:chOff x="360489" y="1866665"/>
            <a:chExt cx="3311243" cy="162897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CD5FDA6-9944-121F-FFB8-0653906921A2}"/>
                </a:ext>
              </a:extLst>
            </p:cNvPr>
            <p:cNvGrpSpPr/>
            <p:nvPr/>
          </p:nvGrpSpPr>
          <p:grpSpPr>
            <a:xfrm>
              <a:off x="360489" y="1885173"/>
              <a:ext cx="2363264" cy="1610462"/>
              <a:chOff x="207503" y="1773978"/>
              <a:chExt cx="2275465" cy="1797625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46B5FDC-66A0-9CDA-CF43-963BFB7A4612}"/>
                  </a:ext>
                </a:extLst>
              </p:cNvPr>
              <p:cNvSpPr/>
              <p:nvPr/>
            </p:nvSpPr>
            <p:spPr>
              <a:xfrm>
                <a:off x="383074" y="1812521"/>
                <a:ext cx="2099894" cy="352725"/>
              </a:xfrm>
              <a:custGeom>
                <a:avLst/>
                <a:gdLst>
                  <a:gd name="connsiteX0" fmla="*/ 0 w 2399186"/>
                  <a:gd name="connsiteY0" fmla="*/ 0 h 352722"/>
                  <a:gd name="connsiteX1" fmla="*/ 2222825 w 2399186"/>
                  <a:gd name="connsiteY1" fmla="*/ 0 h 352722"/>
                  <a:gd name="connsiteX2" fmla="*/ 2399186 w 2399186"/>
                  <a:gd name="connsiteY2" fmla="*/ 176361 h 352722"/>
                  <a:gd name="connsiteX3" fmla="*/ 2222825 w 2399186"/>
                  <a:gd name="connsiteY3" fmla="*/ 352722 h 352722"/>
                  <a:gd name="connsiteX4" fmla="*/ 0 w 2399186"/>
                  <a:gd name="connsiteY4" fmla="*/ 352722 h 352722"/>
                  <a:gd name="connsiteX5" fmla="*/ 0 w 2399186"/>
                  <a:gd name="connsiteY5" fmla="*/ 0 h 35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9186" h="352722">
                    <a:moveTo>
                      <a:pt x="2399186" y="352721"/>
                    </a:moveTo>
                    <a:lnTo>
                      <a:pt x="176361" y="352721"/>
                    </a:lnTo>
                    <a:lnTo>
                      <a:pt x="0" y="176361"/>
                    </a:lnTo>
                    <a:lnTo>
                      <a:pt x="176361" y="1"/>
                    </a:lnTo>
                    <a:lnTo>
                      <a:pt x="2399186" y="1"/>
                    </a:lnTo>
                    <a:lnTo>
                      <a:pt x="2399186" y="352721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3721" tIns="53341" rIns="99568" bIns="53341" numCol="1" spcCol="1270" anchor="ctr" anchorCtr="0">
                <a:noAutofit/>
              </a:bodyPr>
              <a:lstStyle/>
              <a:p>
                <a:pPr marL="0" marR="0" lvl="0" indent="0" algn="l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Segoe UI" panose="020B0502040204020203" pitchFamily="34" charset="0"/>
                  </a:rPr>
                  <a:t> Born in Switzerland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8C43B40-5E5C-93D7-55ED-2EF101B2AC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03" y="1773978"/>
                <a:ext cx="300656" cy="383961"/>
              </a:xfrm>
              <a:prstGeom prst="ellipse">
                <a:avLst/>
              </a:prstGeom>
              <a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1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dk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3747F1D-000F-F459-C34B-EA39C90C3440}"/>
                  </a:ext>
                </a:extLst>
              </p:cNvPr>
              <p:cNvSpPr/>
              <p:nvPr/>
            </p:nvSpPr>
            <p:spPr>
              <a:xfrm>
                <a:off x="331566" y="2280755"/>
                <a:ext cx="2099896" cy="352722"/>
              </a:xfrm>
              <a:custGeom>
                <a:avLst/>
                <a:gdLst>
                  <a:gd name="connsiteX0" fmla="*/ 0 w 2291325"/>
                  <a:gd name="connsiteY0" fmla="*/ 0 h 352722"/>
                  <a:gd name="connsiteX1" fmla="*/ 2114964 w 2291325"/>
                  <a:gd name="connsiteY1" fmla="*/ 0 h 352722"/>
                  <a:gd name="connsiteX2" fmla="*/ 2291325 w 2291325"/>
                  <a:gd name="connsiteY2" fmla="*/ 176361 h 352722"/>
                  <a:gd name="connsiteX3" fmla="*/ 2114964 w 2291325"/>
                  <a:gd name="connsiteY3" fmla="*/ 352722 h 352722"/>
                  <a:gd name="connsiteX4" fmla="*/ 0 w 2291325"/>
                  <a:gd name="connsiteY4" fmla="*/ 352722 h 352722"/>
                  <a:gd name="connsiteX5" fmla="*/ 0 w 2291325"/>
                  <a:gd name="connsiteY5" fmla="*/ 0 h 35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1325" h="352722">
                    <a:moveTo>
                      <a:pt x="2291325" y="352721"/>
                    </a:moveTo>
                    <a:lnTo>
                      <a:pt x="176361" y="352721"/>
                    </a:lnTo>
                    <a:lnTo>
                      <a:pt x="0" y="176361"/>
                    </a:lnTo>
                    <a:lnTo>
                      <a:pt x="176361" y="1"/>
                    </a:lnTo>
                    <a:lnTo>
                      <a:pt x="2291325" y="1"/>
                    </a:lnTo>
                    <a:lnTo>
                      <a:pt x="2291325" y="352721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3721" tIns="53341" rIns="99568" bIns="53340" numCol="1" spcCol="1270" anchor="ctr" anchorCtr="0">
                <a:noAutofit/>
              </a:bodyPr>
              <a:lstStyle/>
              <a:p>
                <a:pPr marL="0" marR="0" lvl="0" indent="0" algn="l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Segoe UI" panose="020B0502040204020203" pitchFamily="34" charset="0"/>
                  </a:rPr>
                  <a:t>  Raised in France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6FDE87B-0EA3-3A38-71A4-6A2EDB845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03" y="2245198"/>
                <a:ext cx="300656" cy="348546"/>
              </a:xfrm>
              <a:prstGeom prst="ellipse">
                <a:avLst/>
              </a:prstGeom>
              <a:blipFill>
                <a:blip r:embed="rId7"/>
                <a:srcRect/>
                <a:stretch>
                  <a:fillRect/>
                </a:stretch>
              </a:blipFill>
            </p:spPr>
            <p:style>
              <a:lnRef idx="1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dk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D0E020E-DCD8-A170-42F6-9A1E6356908A}"/>
                  </a:ext>
                </a:extLst>
              </p:cNvPr>
              <p:cNvSpPr/>
              <p:nvPr/>
            </p:nvSpPr>
            <p:spPr>
              <a:xfrm>
                <a:off x="320406" y="2756846"/>
                <a:ext cx="2111978" cy="352722"/>
              </a:xfrm>
              <a:custGeom>
                <a:avLst/>
                <a:gdLst>
                  <a:gd name="connsiteX0" fmla="*/ 0 w 2314900"/>
                  <a:gd name="connsiteY0" fmla="*/ 0 h 352722"/>
                  <a:gd name="connsiteX1" fmla="*/ 2138539 w 2314900"/>
                  <a:gd name="connsiteY1" fmla="*/ 0 h 352722"/>
                  <a:gd name="connsiteX2" fmla="*/ 2314900 w 2314900"/>
                  <a:gd name="connsiteY2" fmla="*/ 176361 h 352722"/>
                  <a:gd name="connsiteX3" fmla="*/ 2138539 w 2314900"/>
                  <a:gd name="connsiteY3" fmla="*/ 352722 h 352722"/>
                  <a:gd name="connsiteX4" fmla="*/ 0 w 2314900"/>
                  <a:gd name="connsiteY4" fmla="*/ 352722 h 352722"/>
                  <a:gd name="connsiteX5" fmla="*/ 0 w 2314900"/>
                  <a:gd name="connsiteY5" fmla="*/ 0 h 35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4900" h="352722">
                    <a:moveTo>
                      <a:pt x="2314900" y="352721"/>
                    </a:moveTo>
                    <a:lnTo>
                      <a:pt x="176361" y="352721"/>
                    </a:lnTo>
                    <a:lnTo>
                      <a:pt x="0" y="176361"/>
                    </a:lnTo>
                    <a:lnTo>
                      <a:pt x="176361" y="1"/>
                    </a:lnTo>
                    <a:lnTo>
                      <a:pt x="2314900" y="1"/>
                    </a:lnTo>
                    <a:lnTo>
                      <a:pt x="2314900" y="352721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3721" tIns="53341" rIns="99568" bIns="53340" numCol="1" spcCol="1270" anchor="ctr" anchorCtr="0">
                <a:noAutofit/>
              </a:bodyPr>
              <a:lstStyle/>
              <a:p>
                <a:pPr marL="0" marR="0" lvl="0" indent="0" algn="l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Segoe UI" panose="020B0502040204020203" pitchFamily="34" charset="0"/>
                  </a:rPr>
                  <a:t>  Educated in USA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53D8EC9-242C-6719-43A8-7C00DAE97E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03" y="2716420"/>
                <a:ext cx="300656" cy="383961"/>
              </a:xfrm>
              <a:prstGeom prst="ellipse">
                <a:avLst/>
              </a:prstGeom>
              <a:blipFill>
                <a:blip r:embed="rId8"/>
                <a:srcRect/>
                <a:stretch>
                  <a:fillRect/>
                </a:stretch>
              </a:blipFill>
            </p:spPr>
            <p:style>
              <a:lnRef idx="1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dk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19EE9EC-B33C-6844-65D0-B384C4301717}"/>
                  </a:ext>
                </a:extLst>
              </p:cNvPr>
              <p:cNvSpPr/>
              <p:nvPr/>
            </p:nvSpPr>
            <p:spPr>
              <a:xfrm>
                <a:off x="397425" y="3204489"/>
                <a:ext cx="2084361" cy="352722"/>
              </a:xfrm>
              <a:custGeom>
                <a:avLst/>
                <a:gdLst>
                  <a:gd name="connsiteX0" fmla="*/ 0 w 2453106"/>
                  <a:gd name="connsiteY0" fmla="*/ 0 h 352722"/>
                  <a:gd name="connsiteX1" fmla="*/ 2276745 w 2453106"/>
                  <a:gd name="connsiteY1" fmla="*/ 0 h 352722"/>
                  <a:gd name="connsiteX2" fmla="*/ 2453106 w 2453106"/>
                  <a:gd name="connsiteY2" fmla="*/ 176361 h 352722"/>
                  <a:gd name="connsiteX3" fmla="*/ 2276745 w 2453106"/>
                  <a:gd name="connsiteY3" fmla="*/ 352722 h 352722"/>
                  <a:gd name="connsiteX4" fmla="*/ 0 w 2453106"/>
                  <a:gd name="connsiteY4" fmla="*/ 352722 h 352722"/>
                  <a:gd name="connsiteX5" fmla="*/ 0 w 2453106"/>
                  <a:gd name="connsiteY5" fmla="*/ 0 h 352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3106" h="352722">
                    <a:moveTo>
                      <a:pt x="2453106" y="352721"/>
                    </a:moveTo>
                    <a:lnTo>
                      <a:pt x="176361" y="352721"/>
                    </a:lnTo>
                    <a:lnTo>
                      <a:pt x="0" y="176361"/>
                    </a:lnTo>
                    <a:lnTo>
                      <a:pt x="176361" y="1"/>
                    </a:lnTo>
                    <a:lnTo>
                      <a:pt x="2453106" y="1"/>
                    </a:lnTo>
                    <a:lnTo>
                      <a:pt x="2453106" y="352721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3721" tIns="53341" rIns="99568" bIns="53340" numCol="1" spcCol="1270" anchor="ctr" anchorCtr="0">
                <a:noAutofit/>
              </a:bodyPr>
              <a:lstStyle/>
              <a:p>
                <a:pPr marL="0" marR="0" lvl="0" indent="0" algn="l" defTabSz="6223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Segoe UI" panose="020B0502040204020203" pitchFamily="34" charset="0"/>
                  </a:rPr>
                  <a:t> 20+ years in Chicago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0E6F689-1068-1271-8B2B-2BF81B5569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503" y="3187642"/>
                <a:ext cx="300656" cy="383961"/>
              </a:xfrm>
              <a:prstGeom prst="ellipse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t="-1000" b="-1000"/>
                </a:stretch>
              </a:blipFill>
            </p:spPr>
            <p:style>
              <a:lnRef idx="1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1">
                <a:schemeClr val="dk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0ACCA655-80D0-AFAD-8281-07C969FC5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64" y="2599266"/>
              <a:ext cx="369668" cy="38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7131085A-3BC2-70B3-FDEC-68DA1163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1675">
              <a:off x="2929436" y="3087206"/>
              <a:ext cx="377183" cy="39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A picture containing table, knife&#10;&#10;Description automatically generated">
              <a:extLst>
                <a:ext uri="{FF2B5EF4-FFF2-40B4-BE49-F238E27FC236}">
                  <a16:creationId xmlns:a16="http://schemas.microsoft.com/office/drawing/2014/main" id="{A0A2C7C7-2169-F5B2-F8A7-601D1D02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831" y="1866665"/>
              <a:ext cx="425629" cy="291328"/>
            </a:xfrm>
            <a:prstGeom prst="rect">
              <a:avLst/>
            </a:prstGeom>
          </p:spPr>
        </p:pic>
        <p:pic>
          <p:nvPicPr>
            <p:cNvPr id="42" name="Picture 2" descr="baguette GIF">
              <a:extLst>
                <a:ext uri="{FF2B5EF4-FFF2-40B4-BE49-F238E27FC236}">
                  <a16:creationId xmlns:a16="http://schemas.microsoft.com/office/drawing/2014/main" id="{4B9B14FF-4BF0-8A4F-D5E8-3696137CDEC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074" y="2289365"/>
              <a:ext cx="459927" cy="433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35162F6A-D0D6-2949-3B16-49893D49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18" y="3168409"/>
            <a:ext cx="2445274" cy="59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E9C1E9-2948-01D8-3D5F-E533D87B8737}"/>
              </a:ext>
            </a:extLst>
          </p:cNvPr>
          <p:cNvGrpSpPr/>
          <p:nvPr/>
        </p:nvGrpSpPr>
        <p:grpSpPr>
          <a:xfrm>
            <a:off x="1886716" y="3998729"/>
            <a:ext cx="3171593" cy="1947162"/>
            <a:chOff x="981256" y="4128772"/>
            <a:chExt cx="3308370" cy="1947162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69FD217-D438-15E4-8F07-30F9348E586F}"/>
                </a:ext>
              </a:extLst>
            </p:cNvPr>
            <p:cNvSpPr/>
            <p:nvPr/>
          </p:nvSpPr>
          <p:spPr>
            <a:xfrm>
              <a:off x="981256" y="4128772"/>
              <a:ext cx="3308370" cy="1935281"/>
            </a:xfrm>
            <a:prstGeom prst="roundRect">
              <a:avLst>
                <a:gd name="adj" fmla="val 5782"/>
              </a:avLst>
            </a:prstGeom>
            <a:solidFill>
              <a:schemeClr val="accent6">
                <a:lumMod val="20000"/>
                <a:lumOff val="80000"/>
                <a:alpha val="26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DDD053-9450-8D0C-E10C-83EA78AA1DE1}"/>
                </a:ext>
              </a:extLst>
            </p:cNvPr>
            <p:cNvSpPr/>
            <p:nvPr/>
          </p:nvSpPr>
          <p:spPr>
            <a:xfrm>
              <a:off x="1764584" y="4774173"/>
              <a:ext cx="2281785" cy="136366"/>
            </a:xfrm>
            <a:custGeom>
              <a:avLst/>
              <a:gdLst>
                <a:gd name="connsiteX0" fmla="*/ 0 w 7127629"/>
                <a:gd name="connsiteY0" fmla="*/ 0 h 176398"/>
                <a:gd name="connsiteX1" fmla="*/ 7039430 w 7127629"/>
                <a:gd name="connsiteY1" fmla="*/ 0 h 176398"/>
                <a:gd name="connsiteX2" fmla="*/ 7127629 w 7127629"/>
                <a:gd name="connsiteY2" fmla="*/ 88199 h 176398"/>
                <a:gd name="connsiteX3" fmla="*/ 7039430 w 7127629"/>
                <a:gd name="connsiteY3" fmla="*/ 176398 h 176398"/>
                <a:gd name="connsiteX4" fmla="*/ 0 w 7127629"/>
                <a:gd name="connsiteY4" fmla="*/ 176398 h 176398"/>
                <a:gd name="connsiteX5" fmla="*/ 0 w 7127629"/>
                <a:gd name="connsiteY5" fmla="*/ 0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7629" h="176398">
                  <a:moveTo>
                    <a:pt x="7127629" y="176397"/>
                  </a:moveTo>
                  <a:lnTo>
                    <a:pt x="88199" y="176397"/>
                  </a:lnTo>
                  <a:lnTo>
                    <a:pt x="0" y="88199"/>
                  </a:lnTo>
                  <a:lnTo>
                    <a:pt x="88199" y="1"/>
                  </a:lnTo>
                  <a:lnTo>
                    <a:pt x="7127629" y="1"/>
                  </a:lnTo>
                  <a:lnTo>
                    <a:pt x="7127629" y="176397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International Market Development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9B84145-5945-D122-8F44-0E0E80030B16}"/>
                </a:ext>
              </a:extLst>
            </p:cNvPr>
            <p:cNvSpPr/>
            <p:nvPr/>
          </p:nvSpPr>
          <p:spPr>
            <a:xfrm>
              <a:off x="1764584" y="4515486"/>
              <a:ext cx="2281785" cy="136366"/>
            </a:xfrm>
            <a:custGeom>
              <a:avLst/>
              <a:gdLst>
                <a:gd name="connsiteX0" fmla="*/ 0 w 7127629"/>
                <a:gd name="connsiteY0" fmla="*/ 0 h 176398"/>
                <a:gd name="connsiteX1" fmla="*/ 7039430 w 7127629"/>
                <a:gd name="connsiteY1" fmla="*/ 0 h 176398"/>
                <a:gd name="connsiteX2" fmla="*/ 7127629 w 7127629"/>
                <a:gd name="connsiteY2" fmla="*/ 88199 h 176398"/>
                <a:gd name="connsiteX3" fmla="*/ 7039430 w 7127629"/>
                <a:gd name="connsiteY3" fmla="*/ 176398 h 176398"/>
                <a:gd name="connsiteX4" fmla="*/ 0 w 7127629"/>
                <a:gd name="connsiteY4" fmla="*/ 176398 h 176398"/>
                <a:gd name="connsiteX5" fmla="*/ 0 w 7127629"/>
                <a:gd name="connsiteY5" fmla="*/ 0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7629" h="176398">
                  <a:moveTo>
                    <a:pt x="7127629" y="176397"/>
                  </a:moveTo>
                  <a:lnTo>
                    <a:pt x="88199" y="176397"/>
                  </a:lnTo>
                  <a:lnTo>
                    <a:pt x="0" y="88199"/>
                  </a:lnTo>
                  <a:lnTo>
                    <a:pt x="88199" y="1"/>
                  </a:lnTo>
                  <a:lnTo>
                    <a:pt x="7127629" y="1"/>
                  </a:lnTo>
                  <a:lnTo>
                    <a:pt x="7127629" y="176397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Commodities Trading</a:t>
              </a:r>
            </a:p>
          </p:txBody>
        </p:sp>
        <p:pic>
          <p:nvPicPr>
            <p:cNvPr id="61" name="Picture 2" descr="Salesman Icon #225852 - Free Icons Library">
              <a:extLst>
                <a:ext uri="{FF2B5EF4-FFF2-40B4-BE49-F238E27FC236}">
                  <a16:creationId xmlns:a16="http://schemas.microsoft.com/office/drawing/2014/main" id="{0616944B-AF77-D26F-05D7-5EB96D75520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contrast="-2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876" y="4855090"/>
              <a:ext cx="350850" cy="33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660C9E-FE03-1A41-BC5B-92B0AA832C92}"/>
                </a:ext>
              </a:extLst>
            </p:cNvPr>
            <p:cNvSpPr/>
            <p:nvPr/>
          </p:nvSpPr>
          <p:spPr>
            <a:xfrm>
              <a:off x="1764584" y="5036109"/>
              <a:ext cx="2281785" cy="156641"/>
            </a:xfrm>
            <a:custGeom>
              <a:avLst/>
              <a:gdLst>
                <a:gd name="connsiteX0" fmla="*/ 0 w 7127629"/>
                <a:gd name="connsiteY0" fmla="*/ 0 h 176398"/>
                <a:gd name="connsiteX1" fmla="*/ 7039430 w 7127629"/>
                <a:gd name="connsiteY1" fmla="*/ 0 h 176398"/>
                <a:gd name="connsiteX2" fmla="*/ 7127629 w 7127629"/>
                <a:gd name="connsiteY2" fmla="*/ 88199 h 176398"/>
                <a:gd name="connsiteX3" fmla="*/ 7039430 w 7127629"/>
                <a:gd name="connsiteY3" fmla="*/ 176398 h 176398"/>
                <a:gd name="connsiteX4" fmla="*/ 0 w 7127629"/>
                <a:gd name="connsiteY4" fmla="*/ 176398 h 176398"/>
                <a:gd name="connsiteX5" fmla="*/ 0 w 7127629"/>
                <a:gd name="connsiteY5" fmla="*/ 0 h 17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7629" h="176398">
                  <a:moveTo>
                    <a:pt x="7127629" y="176397"/>
                  </a:moveTo>
                  <a:lnTo>
                    <a:pt x="88199" y="176397"/>
                  </a:lnTo>
                  <a:lnTo>
                    <a:pt x="0" y="88199"/>
                  </a:lnTo>
                  <a:lnTo>
                    <a:pt x="88199" y="1"/>
                  </a:lnTo>
                  <a:lnTo>
                    <a:pt x="7127629" y="1"/>
                  </a:lnTo>
                  <a:lnTo>
                    <a:pt x="7127629" y="176397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B2B Marketing &amp; Sales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DA74FDD-1410-9133-997B-A6348265EEC8}"/>
                </a:ext>
              </a:extLst>
            </p:cNvPr>
            <p:cNvSpPr/>
            <p:nvPr/>
          </p:nvSpPr>
          <p:spPr>
            <a:xfrm>
              <a:off x="1764584" y="5315072"/>
              <a:ext cx="2281785" cy="136366"/>
            </a:xfrm>
            <a:custGeom>
              <a:avLst/>
              <a:gdLst>
                <a:gd name="connsiteX0" fmla="*/ 0 w 5209455"/>
                <a:gd name="connsiteY0" fmla="*/ 0 h 220721"/>
                <a:gd name="connsiteX1" fmla="*/ 5099095 w 5209455"/>
                <a:gd name="connsiteY1" fmla="*/ 0 h 220721"/>
                <a:gd name="connsiteX2" fmla="*/ 5209455 w 5209455"/>
                <a:gd name="connsiteY2" fmla="*/ 110361 h 220721"/>
                <a:gd name="connsiteX3" fmla="*/ 5099095 w 5209455"/>
                <a:gd name="connsiteY3" fmla="*/ 220721 h 220721"/>
                <a:gd name="connsiteX4" fmla="*/ 0 w 5209455"/>
                <a:gd name="connsiteY4" fmla="*/ 220721 h 220721"/>
                <a:gd name="connsiteX5" fmla="*/ 0 w 5209455"/>
                <a:gd name="connsiteY5" fmla="*/ 0 h 22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455" h="220721">
                  <a:moveTo>
                    <a:pt x="5209455" y="220720"/>
                  </a:moveTo>
                  <a:lnTo>
                    <a:pt x="110360" y="220720"/>
                  </a:lnTo>
                  <a:lnTo>
                    <a:pt x="0" y="110360"/>
                  </a:lnTo>
                  <a:lnTo>
                    <a:pt x="110360" y="1"/>
                  </a:lnTo>
                  <a:lnTo>
                    <a:pt x="5209455" y="1"/>
                  </a:lnTo>
                  <a:lnTo>
                    <a:pt x="5209455" y="22072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Strategy Consulting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36F7C0-1254-1013-1EAA-5B3714F7574E}"/>
                </a:ext>
              </a:extLst>
            </p:cNvPr>
            <p:cNvSpPr/>
            <p:nvPr/>
          </p:nvSpPr>
          <p:spPr>
            <a:xfrm>
              <a:off x="1764584" y="5573758"/>
              <a:ext cx="2281785" cy="136366"/>
            </a:xfrm>
            <a:custGeom>
              <a:avLst/>
              <a:gdLst>
                <a:gd name="connsiteX0" fmla="*/ 0 w 5209455"/>
                <a:gd name="connsiteY0" fmla="*/ 0 h 220721"/>
                <a:gd name="connsiteX1" fmla="*/ 5099095 w 5209455"/>
                <a:gd name="connsiteY1" fmla="*/ 0 h 220721"/>
                <a:gd name="connsiteX2" fmla="*/ 5209455 w 5209455"/>
                <a:gd name="connsiteY2" fmla="*/ 110361 h 220721"/>
                <a:gd name="connsiteX3" fmla="*/ 5099095 w 5209455"/>
                <a:gd name="connsiteY3" fmla="*/ 220721 h 220721"/>
                <a:gd name="connsiteX4" fmla="*/ 0 w 5209455"/>
                <a:gd name="connsiteY4" fmla="*/ 220721 h 220721"/>
                <a:gd name="connsiteX5" fmla="*/ 0 w 5209455"/>
                <a:gd name="connsiteY5" fmla="*/ 0 h 22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455" h="220721">
                  <a:moveTo>
                    <a:pt x="5209455" y="220720"/>
                  </a:moveTo>
                  <a:lnTo>
                    <a:pt x="110360" y="220720"/>
                  </a:lnTo>
                  <a:lnTo>
                    <a:pt x="0" y="110360"/>
                  </a:lnTo>
                  <a:lnTo>
                    <a:pt x="110360" y="1"/>
                  </a:lnTo>
                  <a:lnTo>
                    <a:pt x="5209455" y="1"/>
                  </a:lnTo>
                  <a:lnTo>
                    <a:pt x="5209455" y="22072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Corporate Analytics &amp; Reporting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9A2278-30B0-E7CF-8A30-DE1E3F1AA18E}"/>
                </a:ext>
              </a:extLst>
            </p:cNvPr>
            <p:cNvSpPr/>
            <p:nvPr/>
          </p:nvSpPr>
          <p:spPr>
            <a:xfrm>
              <a:off x="1764584" y="5832443"/>
              <a:ext cx="2281785" cy="136366"/>
            </a:xfrm>
            <a:custGeom>
              <a:avLst/>
              <a:gdLst>
                <a:gd name="connsiteX0" fmla="*/ 0 w 5209455"/>
                <a:gd name="connsiteY0" fmla="*/ 0 h 220721"/>
                <a:gd name="connsiteX1" fmla="*/ 5099095 w 5209455"/>
                <a:gd name="connsiteY1" fmla="*/ 0 h 220721"/>
                <a:gd name="connsiteX2" fmla="*/ 5209455 w 5209455"/>
                <a:gd name="connsiteY2" fmla="*/ 110361 h 220721"/>
                <a:gd name="connsiteX3" fmla="*/ 5099095 w 5209455"/>
                <a:gd name="connsiteY3" fmla="*/ 220721 h 220721"/>
                <a:gd name="connsiteX4" fmla="*/ 0 w 5209455"/>
                <a:gd name="connsiteY4" fmla="*/ 220721 h 220721"/>
                <a:gd name="connsiteX5" fmla="*/ 0 w 5209455"/>
                <a:gd name="connsiteY5" fmla="*/ 0 h 22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455" h="220721">
                  <a:moveTo>
                    <a:pt x="5209455" y="220720"/>
                  </a:moveTo>
                  <a:lnTo>
                    <a:pt x="110360" y="220720"/>
                  </a:lnTo>
                  <a:lnTo>
                    <a:pt x="0" y="110360"/>
                  </a:lnTo>
                  <a:lnTo>
                    <a:pt x="110360" y="1"/>
                  </a:lnTo>
                  <a:lnTo>
                    <a:pt x="5209455" y="1"/>
                  </a:lnTo>
                  <a:lnTo>
                    <a:pt x="5209455" y="22072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57151" rIns="106680" bIns="57151" numCol="1" spcCol="1270" anchor="ctr" anchorCtr="0">
              <a:noAutofit/>
            </a:bodyPr>
            <a:lstStyle/>
            <a:p>
              <a:pPr marL="0" marR="0" lvl="0" indent="0" algn="l" defTabSz="6667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Intelligence Development</a:t>
              </a:r>
            </a:p>
          </p:txBody>
        </p:sp>
        <p:pic>
          <p:nvPicPr>
            <p:cNvPr id="66" name="Picture 6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0FECB2D5-8B28-9FB0-630E-CF628E98E8E2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669" y="5631510"/>
              <a:ext cx="424853" cy="444424"/>
            </a:xfrm>
            <a:prstGeom prst="rect">
              <a:avLst/>
            </a:prstGeom>
          </p:spPr>
        </p:pic>
        <p:pic>
          <p:nvPicPr>
            <p:cNvPr id="67" name="Picture 2" descr="analytics, chart, diagram, graph, report, reporting, statistics icon">
              <a:extLst>
                <a:ext uri="{FF2B5EF4-FFF2-40B4-BE49-F238E27FC236}">
                  <a16:creationId xmlns:a16="http://schemas.microsoft.com/office/drawing/2014/main" id="{F79CD181-774B-D7CC-9A36-87FDB071130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876" y="5302203"/>
              <a:ext cx="350850" cy="33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Business, finance, international, man, person, world icon">
              <a:extLst>
                <a:ext uri="{FF2B5EF4-FFF2-40B4-BE49-F238E27FC236}">
                  <a16:creationId xmlns:a16="http://schemas.microsoft.com/office/drawing/2014/main" id="{B793B7B6-FB15-D61F-DCE3-1F6ABA0E1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148" y="4411601"/>
              <a:ext cx="350850" cy="33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" name="Picture 8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A36E0F5-E69D-B932-B1EE-53E94760D2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87" y="6171733"/>
            <a:ext cx="1580780" cy="686267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9915073E-4AA8-9F97-DB75-A34185A1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015" y="6965717"/>
            <a:ext cx="18027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Healthcare Services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Internet Services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In-Flight Entertainment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Medical Products 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 Sciences 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Commodities Trading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Chemical Manufacturing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Industrial Distribution</a:t>
            </a:r>
          </a:p>
          <a:p>
            <a:pPr marL="180975" marR="0" lvl="0" indent="-180975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Logistics &amp; Supply Chain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9AC9FE8-BF04-B1A1-856D-C3ECBDBC8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9151" y="7038813"/>
            <a:ext cx="2635814" cy="105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91440" marR="0" lvl="0" indent="-9144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Planning &amp; Strategy</a:t>
            </a:r>
          </a:p>
          <a:p>
            <a:pPr marL="91440" marR="0" lvl="0" indent="-9144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Marketing &amp; Sales Management</a:t>
            </a:r>
          </a:p>
          <a:p>
            <a:pPr marL="91440" marR="0" lvl="0" indent="-9144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Planning, Budgeting &amp; Forecasting</a:t>
            </a:r>
          </a:p>
          <a:p>
            <a:pPr marL="91440" marR="0" lvl="0" indent="-9144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Channel &amp; Pricing Management</a:t>
            </a:r>
          </a:p>
          <a:p>
            <a:pPr marL="91440" marR="0" lvl="0" indent="-9144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rgbClr val="6688BB">
                  <a:lumMod val="75000"/>
                </a:srgbClr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Campaign &amp; Funnel Analytics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2D930EA-AA1A-6C01-EBD1-5593D2E08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121" y="3788460"/>
            <a:ext cx="3139188" cy="336811"/>
          </a:xfrm>
          <a:prstGeom prst="roundRect">
            <a:avLst/>
          </a:prstGeom>
          <a:solidFill>
            <a:schemeClr val="accent6">
              <a:alpha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/>
          <a:p>
            <a:pPr marL="195263" marR="0" lvl="0" indent="-195263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 Career Evolution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E31CF6-4C07-2F54-2FF7-BED26DB86800}"/>
              </a:ext>
            </a:extLst>
          </p:cNvPr>
          <p:cNvGrpSpPr/>
          <p:nvPr/>
        </p:nvGrpSpPr>
        <p:grpSpPr>
          <a:xfrm>
            <a:off x="5327640" y="1188180"/>
            <a:ext cx="6497987" cy="4843801"/>
            <a:chOff x="5243831" y="1062345"/>
            <a:chExt cx="6497987" cy="484380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27C1CF2-D841-9180-767F-A4C984722910}"/>
                </a:ext>
              </a:extLst>
            </p:cNvPr>
            <p:cNvSpPr/>
            <p:nvPr/>
          </p:nvSpPr>
          <p:spPr>
            <a:xfrm>
              <a:off x="5243831" y="1400961"/>
              <a:ext cx="5828390" cy="4505185"/>
            </a:xfrm>
            <a:prstGeom prst="roundRect">
              <a:avLst>
                <a:gd name="adj" fmla="val 3017"/>
              </a:avLst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 w="1905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7792A276-DEE1-46A6-D773-450BB5896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0550" y="2165852"/>
              <a:ext cx="2950706" cy="377455"/>
            </a:xfrm>
            <a:prstGeom prst="homePlate">
              <a:avLst/>
            </a:prstGeom>
            <a:solidFill>
              <a:srgbClr val="0070C0">
                <a:alpha val="79000"/>
              </a:srgbClr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195263" marR="0" lvl="0" indent="-195263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 Bridging the Business and the </a:t>
              </a: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7EB19EC5-F3D0-1377-5688-4EACDD8CB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839" y="3812354"/>
              <a:ext cx="5044337" cy="109044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10+ years of Business Intelligence, Analytics &amp; Reporting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Data Engineering, Data Modeling &amp; Governance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Enterprise Reporting, Dashboard Design &amp; Data Visualization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Power BI SME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457200" marR="0" lvl="1" indent="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	            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MCSE - Data Management &amp; Analytics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pic>
          <p:nvPicPr>
            <p:cNvPr id="1030" name="Picture 6" descr="Man Doing Side Split Silhouette PNG &amp; SVG Design For T-Shirts">
              <a:extLst>
                <a:ext uri="{FF2B5EF4-FFF2-40B4-BE49-F238E27FC236}">
                  <a16:creationId xmlns:a16="http://schemas.microsoft.com/office/drawing/2014/main" id="{B333C889-DBA3-30F4-7098-E96D61FF2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grayscl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399000"/>
                      </a14:imgEffect>
                      <a14:imgEffect>
                        <a14:brightnessContrast bright="5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997" y="1062345"/>
              <a:ext cx="1718309" cy="1652735"/>
            </a:xfrm>
            <a:prstGeom prst="rect">
              <a:avLst/>
            </a:prstGeom>
            <a:noFill/>
            <a:scene3d>
              <a:camera prst="orthographicFront">
                <a:rot lat="21599971" lon="299984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15899A00-3009-CDBA-C4D9-5C7199CF9A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5586">
              <a:off x="8486727" y="2173578"/>
              <a:ext cx="558528" cy="377455"/>
            </a:xfrm>
            <a:prstGeom prst="chevron">
              <a:avLst/>
            </a:prstGeom>
            <a:solidFill>
              <a:srgbClr val="0070C0">
                <a:alpha val="79000"/>
              </a:srgbClr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195263" marR="0" lvl="0" indent="-195263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IT</a:t>
              </a: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F6D95B61-A8E8-FCA1-2431-1E3C96B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721" y="2850905"/>
              <a:ext cx="6030097" cy="2804828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15+ years of functional business experience 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Marketing, Sales and Operations Management </a:t>
              </a:r>
            </a:p>
            <a:p>
              <a:pPr marL="628650" marR="0" lvl="1" indent="-17145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39933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In Technical, B2B and data-intensive environments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99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Georgetown University MBA</a:t>
              </a:r>
            </a:p>
          </p:txBody>
        </p:sp>
        <p:sp>
          <p:nvSpPr>
            <p:cNvPr id="2" name="Rectangle 17">
              <a:extLst>
                <a:ext uri="{FF2B5EF4-FFF2-40B4-BE49-F238E27FC236}">
                  <a16:creationId xmlns:a16="http://schemas.microsoft.com/office/drawing/2014/main" id="{2E9C06AA-D455-2BEF-CE9E-657F11B80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9906" y="2166709"/>
              <a:ext cx="1341432" cy="377455"/>
            </a:xfrm>
            <a:prstGeom prst="chevron">
              <a:avLst/>
            </a:prstGeom>
            <a:solidFill>
              <a:srgbClr val="0070C0">
                <a:alpha val="79000"/>
              </a:srgbClr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195263" marR="0" lvl="0" indent="-195263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459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E469-AF41-4E5B-85E8-D16D0DC8088A}"/>
              </a:ext>
            </a:extLst>
          </p:cNvPr>
          <p:cNvSpPr txBox="1"/>
          <p:nvPr/>
        </p:nvSpPr>
        <p:spPr>
          <a:xfrm>
            <a:off x="718934" y="1274041"/>
            <a:ext cx="7661637" cy="9202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BI generates date hierarchies when dates are added to visuals</a:t>
            </a:r>
          </a:p>
          <a:p>
            <a:pPr marL="640080" lvl="1" indent="-2743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End user can then drill from Year, Quarter, Month to Day.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F15BD-079C-4451-9B45-3E4DA321D4EB}"/>
              </a:ext>
            </a:extLst>
          </p:cNvPr>
          <p:cNvSpPr txBox="1"/>
          <p:nvPr/>
        </p:nvSpPr>
        <p:spPr>
          <a:xfrm>
            <a:off x="83820" y="6576060"/>
            <a:ext cx="2019300" cy="28194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8CA59B-9C0F-33F0-9C5D-3BC685EF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Hierarchies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B0006B-09EF-C730-7EDD-BF9D132C6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8" r="-1508"/>
          <a:stretch/>
        </p:blipFill>
        <p:spPr>
          <a:xfrm>
            <a:off x="7359090" y="2540462"/>
            <a:ext cx="4691035" cy="3911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010473-32D2-EA90-EA75-0E4F0F666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" t="580" r="6600" b="-580"/>
          <a:stretch/>
        </p:blipFill>
        <p:spPr>
          <a:xfrm>
            <a:off x="10523718" y="3563740"/>
            <a:ext cx="1526407" cy="2310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158A46-A6B7-A7B2-B0D8-CE18FD6515B7}"/>
              </a:ext>
            </a:extLst>
          </p:cNvPr>
          <p:cNvSpPr txBox="1"/>
          <p:nvPr/>
        </p:nvSpPr>
        <p:spPr>
          <a:xfrm>
            <a:off x="718934" y="2322713"/>
            <a:ext cx="6303659" cy="28161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 hierarchies can be created by right clicking on each hierarchy item in the right most pane of each views.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Creating and especially modifying a hierarchy in the Model View is highly recommended</a:t>
            </a:r>
          </a:p>
          <a:p>
            <a:pPr marL="640080" lvl="1" indent="-274320">
              <a:spcBef>
                <a:spcPts val="6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Hierarchy can be surfaced and created both in the Data pane and within each tables of the model</a:t>
            </a:r>
          </a:p>
          <a:p>
            <a:pPr marL="640080" lvl="1" indent="-274320">
              <a:spcBef>
                <a:spcPts val="6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Hierarchy menu in the properties pane of the Model view greatly facilitates the tasks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DA023E-0610-AC1E-8BD7-642EF2B29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90" y="1892927"/>
            <a:ext cx="4637838" cy="69233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457C94-20AF-EA9A-784E-E78282051219}"/>
              </a:ext>
            </a:extLst>
          </p:cNvPr>
          <p:cNvSpPr/>
          <p:nvPr/>
        </p:nvSpPr>
        <p:spPr>
          <a:xfrm>
            <a:off x="7359090" y="1946093"/>
            <a:ext cx="965607" cy="43856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5E8BED6-D6C5-7B13-91CF-B34A4476E814}"/>
              </a:ext>
            </a:extLst>
          </p:cNvPr>
          <p:cNvSpPr/>
          <p:nvPr/>
        </p:nvSpPr>
        <p:spPr>
          <a:xfrm>
            <a:off x="9610954" y="1892927"/>
            <a:ext cx="820522" cy="403166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70A5A2-6B33-5EED-6C2D-9B543E0F1C81}"/>
              </a:ext>
            </a:extLst>
          </p:cNvPr>
          <p:cNvSpPr/>
          <p:nvPr/>
        </p:nvSpPr>
        <p:spPr>
          <a:xfrm>
            <a:off x="10501773" y="3563740"/>
            <a:ext cx="1063558" cy="403166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B82001-C44B-CD42-5676-0092BAD9ACBD}"/>
              </a:ext>
            </a:extLst>
          </p:cNvPr>
          <p:cNvSpPr/>
          <p:nvPr/>
        </p:nvSpPr>
        <p:spPr>
          <a:xfrm>
            <a:off x="7359090" y="4517339"/>
            <a:ext cx="2251864" cy="1935112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43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6F25FA-D9EC-4577-8924-DC535B2DF889}"/>
              </a:ext>
            </a:extLst>
          </p:cNvPr>
          <p:cNvSpPr txBox="1"/>
          <p:nvPr/>
        </p:nvSpPr>
        <p:spPr>
          <a:xfrm>
            <a:off x="472965" y="524782"/>
            <a:ext cx="61170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Sort By Column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2A155-9692-4588-9930-1192B4176CB7}"/>
              </a:ext>
            </a:extLst>
          </p:cNvPr>
          <p:cNvSpPr txBox="1"/>
          <p:nvPr/>
        </p:nvSpPr>
        <p:spPr>
          <a:xfrm>
            <a:off x="662847" y="2028011"/>
            <a:ext cx="6184179" cy="2111347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Enable sorting one text field by another (numeric) field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Both columns must have the same number of distinct values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4047B-3F91-4A98-8CE1-BBF2E144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846" y="1717152"/>
            <a:ext cx="3098959" cy="281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026CD-4FC0-4201-A93D-3B4F0A44FBC1}"/>
              </a:ext>
            </a:extLst>
          </p:cNvPr>
          <p:cNvSpPr txBox="1"/>
          <p:nvPr/>
        </p:nvSpPr>
        <p:spPr>
          <a:xfrm>
            <a:off x="83820" y="6576060"/>
            <a:ext cx="2019300" cy="28194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3164625-CCF2-E406-3944-0BFC905D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25116960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6F25FA-D9EC-4577-8924-DC535B2DF889}"/>
              </a:ext>
            </a:extLst>
          </p:cNvPr>
          <p:cNvSpPr txBox="1"/>
          <p:nvPr/>
        </p:nvSpPr>
        <p:spPr>
          <a:xfrm>
            <a:off x="472965" y="524782"/>
            <a:ext cx="61170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Aggregations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E4569-1B65-4909-8236-5DC6818EF918}"/>
              </a:ext>
            </a:extLst>
          </p:cNvPr>
          <p:cNvSpPr txBox="1"/>
          <p:nvPr/>
        </p:nvSpPr>
        <p:spPr>
          <a:xfrm>
            <a:off x="580503" y="1377841"/>
            <a:ext cx="10838524" cy="3139321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aggregations in Power BI enables interactive analysis over big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Advantages of aggregations are:</a:t>
            </a:r>
          </a:p>
          <a:p>
            <a:pPr marL="800100" lvl="1" indent="-342900"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Query performance over big data</a:t>
            </a:r>
          </a:p>
          <a:p>
            <a:pPr marL="800100" lvl="1" indent="-342900"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optimization</a:t>
            </a:r>
          </a:p>
          <a:p>
            <a:pPr marL="800100" lvl="1" indent="-342900">
              <a:spcBef>
                <a:spcPts val="6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Achieve balanced architectures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B0F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6FD61-9DF6-41BD-97DF-4B83D210DE35}"/>
              </a:ext>
            </a:extLst>
          </p:cNvPr>
          <p:cNvSpPr txBox="1"/>
          <p:nvPr/>
        </p:nvSpPr>
        <p:spPr>
          <a:xfrm>
            <a:off x="83820" y="6576060"/>
            <a:ext cx="2019300" cy="28194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8A3B0-454A-A01E-5494-6650D87B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Aggregations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4D9C1-2EB2-6B11-5D0F-72E161BB70CD}"/>
              </a:ext>
            </a:extLst>
          </p:cNvPr>
          <p:cNvSpPr txBox="1"/>
          <p:nvPr/>
        </p:nvSpPr>
        <p:spPr>
          <a:xfrm>
            <a:off x="7918705" y="6268283"/>
            <a:ext cx="338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User-defined aggregations - Power BI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96721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012223"/>
            <a:ext cx="4548068" cy="889539"/>
          </a:xfrm>
        </p:spPr>
        <p:txBody>
          <a:bodyPr/>
          <a:lstStyle/>
          <a:p>
            <a:r>
              <a:rPr lang="en-US" sz="4400" dirty="0"/>
              <a:t>Module 1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0D531B-17F7-CE7D-B44E-1E90CA27BB27}"/>
              </a:ext>
            </a:extLst>
          </p:cNvPr>
          <p:cNvSpPr txBox="1"/>
          <p:nvPr/>
        </p:nvSpPr>
        <p:spPr>
          <a:xfrm>
            <a:off x="4371441" y="3248353"/>
            <a:ext cx="3624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  <a:cs typeface="Segoe UI"/>
              </a:rPr>
              <a:t>Lab 1a – Import Data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ea typeface="ＭＳ Ｐゴシック"/>
                <a:cs typeface="Segoe UI"/>
              </a:rPr>
              <a:t>Lab 1b – Create Parameter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1735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356" y="2360165"/>
            <a:ext cx="2590799" cy="498598"/>
          </a:xfrm>
        </p:spPr>
        <p:txBody>
          <a:bodyPr/>
          <a:lstStyle/>
          <a:p>
            <a:r>
              <a:rPr lang="en-US" cap="none" dirty="0">
                <a:latin typeface="Segoe UI Semibold" panose="020B0702040204020203" pitchFamily="34" charset="0"/>
              </a:rPr>
              <a:t>Module 2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858763"/>
            <a:ext cx="4548068" cy="1905202"/>
          </a:xfrm>
        </p:spPr>
        <p:txBody>
          <a:bodyPr/>
          <a:lstStyle/>
          <a:p>
            <a:r>
              <a:rPr lang="en-US" sz="4400" dirty="0"/>
              <a:t>Data Modeling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821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210" y="1738392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2 Objectives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813630" y="2516489"/>
            <a:ext cx="6922235" cy="3593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basic data modeling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basic data model types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Explore dimension tables and fact tables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Explore data connections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0" y="274619"/>
            <a:ext cx="3340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Data Modeling</a:t>
            </a:r>
            <a:endParaRPr lang="en-US" sz="36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27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703860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a Data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79B4B15-F670-41FF-96E1-5D3D40AD5316}"/>
              </a:ext>
            </a:extLst>
          </p:cNvPr>
          <p:cNvSpPr txBox="1">
            <a:spLocks/>
          </p:cNvSpPr>
          <p:nvPr/>
        </p:nvSpPr>
        <p:spPr>
          <a:xfrm>
            <a:off x="742985" y="2769591"/>
            <a:ext cx="7553340" cy="1329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>
                <a:latin typeface="Segoe UI Light" charset="0"/>
                <a:ea typeface="Segoe UI Light" charset="0"/>
                <a:cs typeface="Segoe UI Light" charset="0"/>
              </a:defRPr>
            </a:lvl1pPr>
            <a:lvl2pPr marL="10287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Improves understandability of the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Increases performance of dependent processes and systems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Increases resilience to change - Flexible, Scalable, Adaptable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7CDF1-297B-4E46-8034-EDC0F2C83C74}"/>
              </a:ext>
            </a:extLst>
          </p:cNvPr>
          <p:cNvSpPr txBox="1">
            <a:spLocks/>
          </p:cNvSpPr>
          <p:nvPr/>
        </p:nvSpPr>
        <p:spPr>
          <a:xfrm>
            <a:off x="714761" y="2166631"/>
            <a:ext cx="10397187" cy="525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Why is it important to have a Good Data model?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A5725-BF5A-4894-ABD3-BE915306765F}"/>
              </a:ext>
            </a:extLst>
          </p:cNvPr>
          <p:cNvSpPr/>
          <p:nvPr/>
        </p:nvSpPr>
        <p:spPr>
          <a:xfrm>
            <a:off x="714761" y="1229505"/>
            <a:ext cx="9762739" cy="674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latin typeface="Segoe UI Light" charset="0"/>
                <a:cs typeface="Segoe UI Light" charset="0"/>
              </a:rPr>
              <a:t>Power BI Data Model is a </a:t>
            </a:r>
            <a:r>
              <a:rPr lang="en-US" b="1" dirty="0">
                <a:latin typeface="Segoe UI Light" charset="0"/>
                <a:cs typeface="Segoe UI Light" charset="0"/>
              </a:rPr>
              <a:t>collection of tables with relationships </a:t>
            </a:r>
            <a:r>
              <a:rPr lang="en-US" dirty="0">
                <a:latin typeface="Segoe UI Light" charset="0"/>
                <a:cs typeface="Segoe UI Light" charset="0"/>
              </a:rPr>
              <a:t>which enables users to easily understand and explore their data to extract valuable business insights.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51179-EFA5-DEEC-9619-F2B6B7231A3A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194B9C28-B418-01F2-4974-18ED2CE9E2D8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72E43727-7958-DAE5-AC66-5B797EAC2006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AFBC5AB2-B6C8-7698-8661-54693BC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5CB7B6A1-FE35-81F0-F548-62091DFE2CAD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62D55282-1A4D-FF14-B0A8-9046084DCBFA}"/>
              </a:ext>
            </a:extLst>
          </p:cNvPr>
          <p:cNvSpPr txBox="1">
            <a:spLocks/>
          </p:cNvSpPr>
          <p:nvPr/>
        </p:nvSpPr>
        <p:spPr>
          <a:xfrm>
            <a:off x="742985" y="4099186"/>
            <a:ext cx="10340737" cy="414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easier with a good data model?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A97A1-781A-64FC-92A5-F4FC8E4F9964}"/>
              </a:ext>
            </a:extLst>
          </p:cNvPr>
          <p:cNvSpPr txBox="1"/>
          <p:nvPr/>
        </p:nvSpPr>
        <p:spPr>
          <a:xfrm>
            <a:off x="742985" y="4517372"/>
            <a:ext cx="84901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Managing Storage constraints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Performance Tuning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Managing Row Level Security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Authoring DAX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Everything!</a:t>
            </a:r>
          </a:p>
        </p:txBody>
      </p:sp>
    </p:spTree>
    <p:extLst>
      <p:ext uri="{BB962C8B-B14F-4D97-AF65-F5344CB8AC3E}">
        <p14:creationId xmlns:p14="http://schemas.microsoft.com/office/powerpoint/2010/main" val="727397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845939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Guiding Questions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A5725-BF5A-4894-ABD3-BE915306765F}"/>
              </a:ext>
            </a:extLst>
          </p:cNvPr>
          <p:cNvSpPr/>
          <p:nvPr/>
        </p:nvSpPr>
        <p:spPr>
          <a:xfrm>
            <a:off x="714761" y="1755694"/>
            <a:ext cx="10707532" cy="42563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are you measuring?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types of business problems are you trying to solve?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How much data are you working with?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are your data sources?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292BA8-7D32-39A9-4E76-8D9CFE31E7DC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151C05AC-87AF-86E6-EC67-81B257888800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0CF87E79-EA03-7679-50B0-0CBCDC3519B3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8A347CB9-6A3E-DC96-7C69-3DE20FBE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5C6CCDF0-42DC-8C30-FBF9-73E5A94804C5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819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845939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Model Levels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51179-EFA5-DEEC-9619-F2B6B7231A3A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194B9C28-B418-01F2-4974-18ED2CE9E2D8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72E43727-7958-DAE5-AC66-5B797EAC2006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AFBC5AB2-B6C8-7698-8661-54693BC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5CB7B6A1-FE35-81F0-F548-62091DFE2CAD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27548A-79C3-C885-5288-73BCC636B6D0}"/>
              </a:ext>
            </a:extLst>
          </p:cNvPr>
          <p:cNvGrpSpPr/>
          <p:nvPr/>
        </p:nvGrpSpPr>
        <p:grpSpPr>
          <a:xfrm>
            <a:off x="566697" y="1965960"/>
            <a:ext cx="3291840" cy="3931920"/>
            <a:chOff x="874014" y="2733633"/>
            <a:chExt cx="3291840" cy="32918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65B7CC2-11A3-572D-4C09-E452AB9326E0}"/>
                </a:ext>
              </a:extLst>
            </p:cNvPr>
            <p:cNvSpPr/>
            <p:nvPr/>
          </p:nvSpPr>
          <p:spPr>
            <a:xfrm>
              <a:off x="874014" y="2733633"/>
              <a:ext cx="3291840" cy="329184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Conceptual</a:t>
              </a: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2000" dirty="0">
                  <a:latin typeface="Segoe UI Light" charset="0"/>
                  <a:cs typeface="Segoe UI Light" charset="0"/>
                </a:rPr>
                <a:t>the “what” 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A04651-7CAF-E1E5-54E6-0C3370443B0F}"/>
                </a:ext>
              </a:extLst>
            </p:cNvPr>
            <p:cNvSpPr/>
            <p:nvPr/>
          </p:nvSpPr>
          <p:spPr>
            <a:xfrm>
              <a:off x="1510709" y="3339312"/>
              <a:ext cx="1880189" cy="936355"/>
            </a:xfrm>
            <a:prstGeom prst="rect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50FFC7-0286-855D-9364-538C1252E4F8}"/>
                </a:ext>
              </a:extLst>
            </p:cNvPr>
            <p:cNvSpPr/>
            <p:nvPr/>
          </p:nvSpPr>
          <p:spPr>
            <a:xfrm>
              <a:off x="1510710" y="4572828"/>
              <a:ext cx="1880189" cy="936355"/>
            </a:xfrm>
            <a:prstGeom prst="rect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E20DC8-FD44-281C-9922-A37823CC9A77}"/>
              </a:ext>
            </a:extLst>
          </p:cNvPr>
          <p:cNvGrpSpPr/>
          <p:nvPr/>
        </p:nvGrpSpPr>
        <p:grpSpPr>
          <a:xfrm>
            <a:off x="7233923" y="1965960"/>
            <a:ext cx="3753842" cy="3931920"/>
            <a:chOff x="7695924" y="2636520"/>
            <a:chExt cx="3753842" cy="39497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37852E-FA1E-82A4-9D35-B67F6AA0B0E1}"/>
                </a:ext>
              </a:extLst>
            </p:cNvPr>
            <p:cNvSpPr txBox="1"/>
            <p:nvPr/>
          </p:nvSpPr>
          <p:spPr>
            <a:xfrm>
              <a:off x="7695924" y="2636520"/>
              <a:ext cx="3753842" cy="3949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Physical</a:t>
              </a:r>
              <a:r>
                <a:rPr lang="en-US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2000" dirty="0">
                  <a:latin typeface="Segoe UI Light" charset="0"/>
                  <a:cs typeface="Segoe UI Light" charset="0"/>
                </a:rPr>
                <a:t>the “how” of the implementation</a:t>
              </a:r>
              <a:endParaRPr lang="en-US" sz="20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D62831-E737-7507-FCCD-732FF6D231AE}"/>
                </a:ext>
              </a:extLst>
            </p:cNvPr>
            <p:cNvGrpSpPr/>
            <p:nvPr/>
          </p:nvGrpSpPr>
          <p:grpSpPr>
            <a:xfrm>
              <a:off x="7958887" y="3235426"/>
              <a:ext cx="3272272" cy="1212565"/>
              <a:chOff x="8376534" y="3234110"/>
              <a:chExt cx="2527686" cy="121256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1180E63-4BBC-62D1-62A3-6F9FE8BD9EE8}"/>
                  </a:ext>
                </a:extLst>
              </p:cNvPr>
              <p:cNvSpPr/>
              <p:nvPr/>
            </p:nvSpPr>
            <p:spPr>
              <a:xfrm>
                <a:off x="8376534" y="3234110"/>
                <a:ext cx="2527686" cy="376867"/>
              </a:xfrm>
              <a:prstGeom prst="rect">
                <a:avLst/>
              </a:prstGeom>
              <a:ln>
                <a:headEnd type="triangle"/>
                <a:tailEnd type="none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Sales Fact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905359-2FDA-C3E2-2554-16638977E7F3}"/>
                  </a:ext>
                </a:extLst>
              </p:cNvPr>
              <p:cNvSpPr/>
              <p:nvPr/>
            </p:nvSpPr>
            <p:spPr>
              <a:xfrm>
                <a:off x="8376534" y="3558481"/>
                <a:ext cx="2527686" cy="888194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headEnd type="triangl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100" dirty="0"/>
                  <a:t>Fact Sales ID [int] IDENTITY(1,1) NOT NULL</a:t>
                </a:r>
              </a:p>
              <a:p>
                <a:pPr algn="ctr"/>
                <a:r>
                  <a:rPr lang="en-US" sz="1100" dirty="0"/>
                  <a:t>Transaction Number [varchar](64) NULL</a:t>
                </a:r>
              </a:p>
              <a:p>
                <a:pPr algn="ctr"/>
                <a:r>
                  <a:rPr lang="en-US" sz="1100" dirty="0"/>
                  <a:t>Product ID [int] NOT NULL </a:t>
                </a:r>
              </a:p>
              <a:p>
                <a:pPr algn="ctr"/>
                <a:r>
                  <a:rPr lang="en-US" sz="1100" dirty="0"/>
                  <a:t>Sale Date ID [int] NOT NULL </a:t>
                </a:r>
              </a:p>
              <a:p>
                <a:pPr algn="ctr"/>
                <a:r>
                  <a:rPr lang="en-US" sz="1100" dirty="0"/>
                  <a:t>Sales Amount [decimal](19,2) NULL</a:t>
                </a:r>
              </a:p>
              <a:p>
                <a:endParaRPr lang="en-US" sz="105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98EC6-785E-F028-721E-E7184A1B81FA}"/>
                </a:ext>
              </a:extLst>
            </p:cNvPr>
            <p:cNvGrpSpPr/>
            <p:nvPr/>
          </p:nvGrpSpPr>
          <p:grpSpPr>
            <a:xfrm>
              <a:off x="7958887" y="4748705"/>
              <a:ext cx="3272272" cy="1276768"/>
              <a:chOff x="8376534" y="4748705"/>
              <a:chExt cx="2527686" cy="127676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0D7246-657C-F65A-2CFE-C0401C7DB9CE}"/>
                  </a:ext>
                </a:extLst>
              </p:cNvPr>
              <p:cNvSpPr/>
              <p:nvPr/>
            </p:nvSpPr>
            <p:spPr>
              <a:xfrm>
                <a:off x="8376534" y="4748705"/>
                <a:ext cx="2527686" cy="402415"/>
              </a:xfrm>
              <a:prstGeom prst="rect">
                <a:avLst/>
              </a:prstGeom>
              <a:ln>
                <a:headEnd type="triangle"/>
                <a:tailEnd type="none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Products Dim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BE5537-07B9-DC1F-41F6-7CF8900A46F1}"/>
                  </a:ext>
                </a:extLst>
              </p:cNvPr>
              <p:cNvSpPr/>
              <p:nvPr/>
            </p:nvSpPr>
            <p:spPr>
              <a:xfrm>
                <a:off x="8376534" y="5136959"/>
                <a:ext cx="2527686" cy="888514"/>
              </a:xfrm>
              <a:prstGeom prst="rect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100" dirty="0"/>
                  <a:t>Product ID [int] IDENTITY(1,1) NOT NULL </a:t>
                </a:r>
              </a:p>
              <a:p>
                <a:r>
                  <a:rPr lang="en-US" sz="1100" dirty="0"/>
                  <a:t>UPC Code [varchar](12) NOT NULL </a:t>
                </a:r>
              </a:p>
              <a:p>
                <a:r>
                  <a:rPr lang="en-US" sz="1100" dirty="0"/>
                  <a:t>Product Name [varchar](128) NOT NULL </a:t>
                </a:r>
              </a:p>
              <a:p>
                <a:r>
                  <a:rPr lang="en-US" sz="1100" dirty="0"/>
                  <a:t>Product Description [varchar](512) NUL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B7C874-370F-D16B-F46A-208D85B1EABB}"/>
              </a:ext>
            </a:extLst>
          </p:cNvPr>
          <p:cNvGrpSpPr/>
          <p:nvPr/>
        </p:nvGrpSpPr>
        <p:grpSpPr>
          <a:xfrm>
            <a:off x="3599457" y="1965960"/>
            <a:ext cx="3291840" cy="3931920"/>
            <a:chOff x="4243197" y="2733633"/>
            <a:chExt cx="3291840" cy="39497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A3C8FC-D453-1CB1-77B0-23A34B12B167}"/>
                </a:ext>
              </a:extLst>
            </p:cNvPr>
            <p:cNvSpPr txBox="1"/>
            <p:nvPr/>
          </p:nvSpPr>
          <p:spPr>
            <a:xfrm>
              <a:off x="4243197" y="2733633"/>
              <a:ext cx="3291840" cy="3949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24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Logical</a:t>
              </a: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endParaRPr lang="en-US" sz="2000" b="1" dirty="0">
                <a:latin typeface="Segoe UI Light" charset="0"/>
                <a:cs typeface="Segoe UI Light" charset="0"/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2000" dirty="0">
                  <a:latin typeface="Segoe UI Light" charset="0"/>
                  <a:cs typeface="Segoe UI Light" charset="0"/>
                </a:rPr>
                <a:t>the “how” of the details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D94D63-6C7D-1D6B-070A-181259391CF2}"/>
                </a:ext>
              </a:extLst>
            </p:cNvPr>
            <p:cNvGrpSpPr/>
            <p:nvPr/>
          </p:nvGrpSpPr>
          <p:grpSpPr>
            <a:xfrm>
              <a:off x="4667047" y="4838507"/>
              <a:ext cx="2527686" cy="1276768"/>
              <a:chOff x="8376534" y="4830781"/>
              <a:chExt cx="2527686" cy="127676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195CCBF-F291-54E9-2891-75E37891831E}"/>
                  </a:ext>
                </a:extLst>
              </p:cNvPr>
              <p:cNvSpPr/>
              <p:nvPr/>
            </p:nvSpPr>
            <p:spPr>
              <a:xfrm>
                <a:off x="8376534" y="4830781"/>
                <a:ext cx="2527686" cy="402415"/>
              </a:xfrm>
              <a:prstGeom prst="rect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Product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D851C5-7C3F-D861-8344-722F68E87343}"/>
                  </a:ext>
                </a:extLst>
              </p:cNvPr>
              <p:cNvSpPr/>
              <p:nvPr/>
            </p:nvSpPr>
            <p:spPr>
              <a:xfrm>
                <a:off x="8376534" y="5219035"/>
                <a:ext cx="2527686" cy="888514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UPC</a:t>
                </a:r>
              </a:p>
              <a:p>
                <a:pPr algn="ctr"/>
                <a:r>
                  <a:rPr lang="en-US" sz="1400" dirty="0"/>
                  <a:t>Name</a:t>
                </a:r>
              </a:p>
              <a:p>
                <a:pPr algn="ctr"/>
                <a:r>
                  <a:rPr lang="en-US" sz="1400" dirty="0"/>
                  <a:t>Category</a:t>
                </a:r>
              </a:p>
              <a:p>
                <a:pPr algn="ctr"/>
                <a:r>
                  <a:rPr lang="en-US" sz="1400" dirty="0"/>
                  <a:t>Price</a:t>
                </a:r>
              </a:p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F1639E2-AA73-E1F6-3750-30E75A4F6722}"/>
                </a:ext>
              </a:extLst>
            </p:cNvPr>
            <p:cNvGrpSpPr/>
            <p:nvPr/>
          </p:nvGrpSpPr>
          <p:grpSpPr>
            <a:xfrm>
              <a:off x="4667047" y="3332539"/>
              <a:ext cx="2527686" cy="1252358"/>
              <a:chOff x="8376534" y="3296665"/>
              <a:chExt cx="2527686" cy="125235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DA3F315-BE74-3AFF-9633-D2F2781C85FA}"/>
                  </a:ext>
                </a:extLst>
              </p:cNvPr>
              <p:cNvSpPr/>
              <p:nvPr/>
            </p:nvSpPr>
            <p:spPr>
              <a:xfrm>
                <a:off x="8376534" y="3296665"/>
                <a:ext cx="2527686" cy="324370"/>
              </a:xfrm>
              <a:prstGeom prst="rect">
                <a:avLst/>
              </a:prstGeom>
              <a:ln>
                <a:solidFill>
                  <a:schemeClr val="accent3">
                    <a:lumMod val="20000"/>
                    <a:lumOff val="8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Sales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1C9C38-ACD0-9D6E-B109-C34C563407EA}"/>
                  </a:ext>
                </a:extLst>
              </p:cNvPr>
              <p:cNvSpPr/>
              <p:nvPr/>
            </p:nvSpPr>
            <p:spPr>
              <a:xfrm>
                <a:off x="8376534" y="3621034"/>
                <a:ext cx="2527686" cy="92798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headEnd type="triangle"/>
                <a:tailEnd type="non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dirty="0"/>
                  <a:t>Transaction Number</a:t>
                </a:r>
              </a:p>
              <a:p>
                <a:pPr algn="ctr"/>
                <a:r>
                  <a:rPr lang="en-US" sz="1400" dirty="0"/>
                  <a:t>Product</a:t>
                </a:r>
              </a:p>
              <a:p>
                <a:pPr algn="ctr"/>
                <a:r>
                  <a:rPr lang="en-US" sz="1400" dirty="0"/>
                  <a:t>Sale Date</a:t>
                </a:r>
              </a:p>
              <a:p>
                <a:pPr algn="ctr"/>
                <a:r>
                  <a:rPr lang="en-US" sz="1400" dirty="0"/>
                  <a:t>Sales Amount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6257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845939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Conceptual Data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51179-EFA5-DEEC-9619-F2B6B7231A3A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194B9C28-B418-01F2-4974-18ED2CE9E2D8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72E43727-7958-DAE5-AC66-5B797EAC2006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AFBC5AB2-B6C8-7698-8661-54693BC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5CB7B6A1-FE35-81F0-F548-62091DFE2CAD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D0232-CBFC-3D5A-4241-DF1C2FC3CBE1}"/>
              </a:ext>
            </a:extLst>
          </p:cNvPr>
          <p:cNvSpPr/>
          <p:nvPr/>
        </p:nvSpPr>
        <p:spPr>
          <a:xfrm>
            <a:off x="4222309" y="2321900"/>
            <a:ext cx="2398182" cy="1420252"/>
          </a:xfrm>
          <a:prstGeom prst="rect">
            <a:avLst/>
          </a:prstGeom>
          <a:solidFill>
            <a:schemeClr val="bg1"/>
          </a:solidFill>
          <a:ln w="635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</a:t>
            </a: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03E4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Organizations that purchase our products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03E4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Relationships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Products (sale)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Employee (salesperson)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8ABD7-65F1-961D-A959-DF8A83EDCE59}"/>
              </a:ext>
            </a:extLst>
          </p:cNvPr>
          <p:cNvSpPr/>
          <p:nvPr/>
        </p:nvSpPr>
        <p:spPr>
          <a:xfrm>
            <a:off x="9708729" y="2486984"/>
            <a:ext cx="2142609" cy="1135259"/>
          </a:xfrm>
          <a:prstGeom prst="rect">
            <a:avLst/>
          </a:prstGeom>
          <a:solidFill>
            <a:schemeClr val="bg1"/>
          </a:solidFill>
          <a:ln w="635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</a:t>
            </a: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03E4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 we sell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03E4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Relationships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Customer(sale)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Warehouse (location)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B7DD48-13C7-3DB4-9D04-556383FBCF9B}"/>
              </a:ext>
            </a:extLst>
          </p:cNvPr>
          <p:cNvSpPr/>
          <p:nvPr/>
        </p:nvSpPr>
        <p:spPr>
          <a:xfrm>
            <a:off x="4441233" y="4457464"/>
            <a:ext cx="2342194" cy="1521407"/>
          </a:xfrm>
          <a:prstGeom prst="rect">
            <a:avLst/>
          </a:prstGeom>
          <a:solidFill>
            <a:schemeClr val="bg1"/>
          </a:solidFill>
          <a:ln w="635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Warehouse</a:t>
            </a: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03E4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Buildings where we store and from which we ship our products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03E4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Relationships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Product(location)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Store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A2A220-7234-1AAD-2860-70B140CBC37B}"/>
              </a:ext>
            </a:extLst>
          </p:cNvPr>
          <p:cNvSpPr/>
          <p:nvPr/>
        </p:nvSpPr>
        <p:spPr>
          <a:xfrm>
            <a:off x="9571854" y="4398717"/>
            <a:ext cx="1661260" cy="878971"/>
          </a:xfrm>
          <a:prstGeom prst="rect">
            <a:avLst/>
          </a:prstGeom>
          <a:solidFill>
            <a:schemeClr val="bg1"/>
          </a:solidFill>
          <a:ln w="635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Employee</a:t>
            </a: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03E4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Salesperson</a:t>
            </a:r>
          </a:p>
          <a:p>
            <a:pPr marL="112713" marR="0" lvl="0" indent="-112713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Relationships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Customer (sale)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defRPr/>
            </a:pPr>
            <a:endParaRPr lang="en-US" sz="1000" dirty="0">
              <a:latin typeface="Segoe UI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A593F6-CE19-117D-4C08-9E915A593C48}"/>
              </a:ext>
            </a:extLst>
          </p:cNvPr>
          <p:cNvGrpSpPr/>
          <p:nvPr/>
        </p:nvGrpSpPr>
        <p:grpSpPr>
          <a:xfrm>
            <a:off x="8579300" y="3089316"/>
            <a:ext cx="969586" cy="969586"/>
            <a:chOff x="8672424" y="2186547"/>
            <a:chExt cx="969586" cy="969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0F0410-4D2F-BF5C-A032-3D7FC86E4278}"/>
                </a:ext>
              </a:extLst>
            </p:cNvPr>
            <p:cNvSpPr/>
            <p:nvPr/>
          </p:nvSpPr>
          <p:spPr>
            <a:xfrm>
              <a:off x="8672424" y="2186547"/>
              <a:ext cx="969586" cy="9695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DE59808-AF23-5719-CA52-6EDFBA4D2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184" y="2317552"/>
              <a:ext cx="738588" cy="738588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3327A2-8144-83EC-755F-E82D7E2CAEDF}"/>
              </a:ext>
            </a:extLst>
          </p:cNvPr>
          <p:cNvGrpSpPr/>
          <p:nvPr/>
        </p:nvGrpSpPr>
        <p:grpSpPr>
          <a:xfrm>
            <a:off x="6394413" y="3054614"/>
            <a:ext cx="969586" cy="969586"/>
            <a:chOff x="6551543" y="2119809"/>
            <a:chExt cx="969586" cy="969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D16174-3F37-B0AE-1F95-CC815FF6D055}"/>
                </a:ext>
              </a:extLst>
            </p:cNvPr>
            <p:cNvSpPr/>
            <p:nvPr/>
          </p:nvSpPr>
          <p:spPr>
            <a:xfrm>
              <a:off x="6551543" y="2119809"/>
              <a:ext cx="969586" cy="9695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6" name="Graphic 25" descr="Office worker female outline">
              <a:extLst>
                <a:ext uri="{FF2B5EF4-FFF2-40B4-BE49-F238E27FC236}">
                  <a16:creationId xmlns:a16="http://schemas.microsoft.com/office/drawing/2014/main" id="{8632DDD9-9221-C9F6-7D18-86AACFC4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42842" y="2210191"/>
              <a:ext cx="788848" cy="78884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1EEC2E-A9DB-4BDE-B406-5ACC1FD2884F}"/>
              </a:ext>
            </a:extLst>
          </p:cNvPr>
          <p:cNvGrpSpPr/>
          <p:nvPr/>
        </p:nvGrpSpPr>
        <p:grpSpPr>
          <a:xfrm>
            <a:off x="6761168" y="4559195"/>
            <a:ext cx="969586" cy="969586"/>
            <a:chOff x="6573076" y="3865515"/>
            <a:chExt cx="969586" cy="9695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E55696-EFC9-BA4B-C3FD-31C539A56433}"/>
                </a:ext>
              </a:extLst>
            </p:cNvPr>
            <p:cNvSpPr/>
            <p:nvPr/>
          </p:nvSpPr>
          <p:spPr>
            <a:xfrm>
              <a:off x="6573076" y="3865515"/>
              <a:ext cx="969586" cy="9695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9" name="Graphic 28" descr="Warehouse outline">
              <a:extLst>
                <a:ext uri="{FF2B5EF4-FFF2-40B4-BE49-F238E27FC236}">
                  <a16:creationId xmlns:a16="http://schemas.microsoft.com/office/drawing/2014/main" id="{FE1B4E02-B57F-743B-E441-F066AA1EB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5425" y="3987864"/>
              <a:ext cx="724888" cy="72488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8FB045-6BB7-BA95-A233-AD4E419955C4}"/>
              </a:ext>
            </a:extLst>
          </p:cNvPr>
          <p:cNvGrpSpPr/>
          <p:nvPr/>
        </p:nvGrpSpPr>
        <p:grpSpPr>
          <a:xfrm>
            <a:off x="8321752" y="4559195"/>
            <a:ext cx="969586" cy="969586"/>
            <a:chOff x="8675840" y="3856061"/>
            <a:chExt cx="969586" cy="9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FE16F1-A0F1-4054-180C-3BC25EA0F896}"/>
                </a:ext>
              </a:extLst>
            </p:cNvPr>
            <p:cNvSpPr/>
            <p:nvPr/>
          </p:nvSpPr>
          <p:spPr>
            <a:xfrm>
              <a:off x="8675840" y="3856061"/>
              <a:ext cx="969586" cy="9695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0" name="Graphic 29" descr="Office worker male outline">
              <a:extLst>
                <a:ext uri="{FF2B5EF4-FFF2-40B4-BE49-F238E27FC236}">
                  <a16:creationId xmlns:a16="http://schemas.microsoft.com/office/drawing/2014/main" id="{D87A382E-DCC6-CAFA-CFCC-8BEAD1FE0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8655" y="3997694"/>
              <a:ext cx="723956" cy="723956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E379A2-3298-FB7C-DB2B-549CF779D4C8}"/>
              </a:ext>
            </a:extLst>
          </p:cNvPr>
          <p:cNvSpPr txBox="1"/>
          <p:nvPr/>
        </p:nvSpPr>
        <p:spPr>
          <a:xfrm>
            <a:off x="654022" y="5754722"/>
            <a:ext cx="10026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Light" charset="0"/>
                <a:cs typeface="Segoe UI Light" charset="0"/>
              </a:rPr>
              <a:t>The conceptual data model often requires the involvement of business stakeholders and domain experts.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20DF1F-C9DE-7780-FEA9-DC02CC662459}"/>
              </a:ext>
            </a:extLst>
          </p:cNvPr>
          <p:cNvSpPr txBox="1"/>
          <p:nvPr/>
        </p:nvSpPr>
        <p:spPr>
          <a:xfrm>
            <a:off x="704018" y="1740095"/>
            <a:ext cx="3561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cs typeface="Segoe UI Semibold" panose="020B0702040204020203" pitchFamily="34" charset="0"/>
              </a:rPr>
              <a:t>Model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Relationships</a:t>
            </a:r>
          </a:p>
          <a:p>
            <a:pPr>
              <a:spcBef>
                <a:spcPts val="1200"/>
              </a:spcBef>
            </a:pP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conceptual model can help: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Organize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Define business concepts / rules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0753FB-EE30-4898-ECCF-5EE9AB0CB3D5}"/>
              </a:ext>
            </a:extLst>
          </p:cNvPr>
          <p:cNvGrpSpPr/>
          <p:nvPr/>
        </p:nvGrpSpPr>
        <p:grpSpPr>
          <a:xfrm>
            <a:off x="7507875" y="2236283"/>
            <a:ext cx="969586" cy="969586"/>
            <a:chOff x="7789716" y="1849769"/>
            <a:chExt cx="969586" cy="9695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DBEF27D-4DFE-6476-A141-611FFA4552A5}"/>
                </a:ext>
              </a:extLst>
            </p:cNvPr>
            <p:cNvSpPr/>
            <p:nvPr/>
          </p:nvSpPr>
          <p:spPr>
            <a:xfrm>
              <a:off x="7789716" y="1849769"/>
              <a:ext cx="969586" cy="9695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8" name="Graphic 57" descr="Monthly calendar outline">
              <a:extLst>
                <a:ext uri="{FF2B5EF4-FFF2-40B4-BE49-F238E27FC236}">
                  <a16:creationId xmlns:a16="http://schemas.microsoft.com/office/drawing/2014/main" id="{856FA57E-6D53-AF7A-5518-6BC02E3B3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15637" y="1980242"/>
              <a:ext cx="706847" cy="706847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E732337-3F42-BBBB-CEB0-B266ED685ACC}"/>
              </a:ext>
            </a:extLst>
          </p:cNvPr>
          <p:cNvSpPr/>
          <p:nvPr/>
        </p:nvSpPr>
        <p:spPr>
          <a:xfrm>
            <a:off x="6937005" y="1085939"/>
            <a:ext cx="2359661" cy="960369"/>
          </a:xfrm>
          <a:prstGeom prst="rect">
            <a:avLst/>
          </a:prstGeom>
          <a:noFill/>
          <a:ln w="635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55B8"/>
                </a:solidFill>
                <a:latin typeface="Segoe UI"/>
              </a:rPr>
              <a:t>Date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55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2713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Attributes: 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latin typeface="Segoe UI"/>
              </a:rPr>
              <a:t>Year, Quarter, Month, Day</a:t>
            </a:r>
          </a:p>
          <a:p>
            <a:pPr marL="569913" lvl="1" indent="-11271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Holiday, Weekend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55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5B9AA1B-EDF1-9C79-9E08-FCB2FC59A2AF}"/>
              </a:ext>
            </a:extLst>
          </p:cNvPr>
          <p:cNvSpPr/>
          <p:nvPr/>
        </p:nvSpPr>
        <p:spPr>
          <a:xfrm>
            <a:off x="7083698" y="3130760"/>
            <a:ext cx="1819217" cy="1863951"/>
          </a:xfrm>
          <a:prstGeom prst="ellipse">
            <a:avLst/>
          </a:prstGeom>
          <a:noFill/>
          <a:ln w="9525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9" name="Graphic 68" descr="Bar graph with upward trend outline">
            <a:extLst>
              <a:ext uri="{FF2B5EF4-FFF2-40B4-BE49-F238E27FC236}">
                <a16:creationId xmlns:a16="http://schemas.microsoft.com/office/drawing/2014/main" id="{3DBB81D8-04DD-4A87-0534-6DFA6ADBC6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06645" y="3511543"/>
            <a:ext cx="914400" cy="914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37B3F77-4319-3A52-B37A-5A4550E92CF8}"/>
              </a:ext>
            </a:extLst>
          </p:cNvPr>
          <p:cNvSpPr txBox="1"/>
          <p:nvPr/>
        </p:nvSpPr>
        <p:spPr>
          <a:xfrm>
            <a:off x="7646125" y="4331496"/>
            <a:ext cx="72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55B8"/>
                </a:solidFill>
                <a:latin typeface="Segoe UI"/>
              </a:rPr>
              <a:t>Sales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55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588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1E01D56-0CD5-4638-836B-F57EB9AA5312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CE385A-5595-4FF0-BDA2-F5D500904ABF}"/>
              </a:ext>
            </a:extLst>
          </p:cNvPr>
          <p:cNvSpPr/>
          <p:nvPr/>
        </p:nvSpPr>
        <p:spPr>
          <a:xfrm>
            <a:off x="841020" y="1446084"/>
            <a:ext cx="11037454" cy="8671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y the end of this course, you will be able to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use M to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formulas and calculations in a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 Desktop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model.</a:t>
            </a:r>
            <a:r>
              <a:rPr lang="en-US" sz="2000" kern="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Specifically, you will be </a:t>
            </a:r>
            <a:r>
              <a:rPr lang="en-US" sz="2000" kern="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abl</a:t>
            </a:r>
            <a:r>
              <a:rPr lang="en-US" sz="2200" kern="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to: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787E7-03EE-4BF4-BDCD-C212B5301727}"/>
              </a:ext>
            </a:extLst>
          </p:cNvPr>
          <p:cNvSpPr txBox="1"/>
          <p:nvPr/>
        </p:nvSpPr>
        <p:spPr>
          <a:xfrm>
            <a:off x="455626" y="2611026"/>
            <a:ext cx="11280747" cy="3867462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numCol="1" spcCol="640080" rtlCol="0" anchor="t">
            <a:noAutofit/>
          </a:bodyPr>
          <a:lstStyle/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 the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 Desktop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model, its components and most effective schemas 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Describe concepts of calculated columns and measures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queries using M 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 the use of functions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and optimize a data model</a:t>
            </a:r>
          </a:p>
          <a:p>
            <a:pPr marL="800100" lvl="1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 the consequences of data model design decisions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87FF41A-757B-0977-A8EA-3CA219A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Course Objectives</a:t>
            </a:r>
            <a:b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1349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Components of a data model – Fact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94026-7015-4BF6-ADC7-4E768BE3724C}"/>
              </a:ext>
            </a:extLst>
          </p:cNvPr>
          <p:cNvSpPr/>
          <p:nvPr/>
        </p:nvSpPr>
        <p:spPr>
          <a:xfrm>
            <a:off x="8575845" y="1748119"/>
            <a:ext cx="35387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Fact Table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Contains measurements, metrics, facts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(or items to be aggregated)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</a:b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f a business process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</a:rPr>
              <a:t>Examples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cs typeface="Segoe UI Semibold" panose="020B0702040204020203" pitchFamily="34" charset="0"/>
              </a:rPr>
              <a:t>: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Transactions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Sales Revenue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Units</a:t>
            </a:r>
          </a:p>
          <a:p>
            <a:pPr marL="800100" marR="0" lvl="1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Cost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</a:br>
            <a:endParaRPr kumimoji="0" 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Measures are usually sliceable.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</a:rPr>
              <a:t>Examples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: </a:t>
            </a:r>
          </a:p>
          <a:p>
            <a:pPr marL="800100" lvl="1" indent="-342900">
              <a:buFont typeface="Courier New" panose="02070309020205020404" pitchFamily="49" charset="0"/>
              <a:buChar char="o"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By Month, By Customer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DFAEF-3E5E-4DE8-A80B-99767ABD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37" y="1803870"/>
            <a:ext cx="7814853" cy="3520263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0B767E8-629D-47AC-BAB2-C1E387CA89A1}"/>
              </a:ext>
            </a:extLst>
          </p:cNvPr>
          <p:cNvSpPr/>
          <p:nvPr/>
        </p:nvSpPr>
        <p:spPr bwMode="auto">
          <a:xfrm>
            <a:off x="2434093" y="1253570"/>
            <a:ext cx="843323" cy="713762"/>
          </a:xfrm>
          <a:prstGeom prst="wedgeRectCallout">
            <a:avLst>
              <a:gd name="adj1" fmla="val 79356"/>
              <a:gd name="adj2" fmla="val 11159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Fact</a:t>
            </a:r>
          </a:p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11287-41D0-8EB8-6A16-93CDBCE10CE1}"/>
              </a:ext>
            </a:extLst>
          </p:cNvPr>
          <p:cNvSpPr txBox="1"/>
          <p:nvPr/>
        </p:nvSpPr>
        <p:spPr>
          <a:xfrm>
            <a:off x="712002" y="5908614"/>
            <a:ext cx="8871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fact table has two types of columns:  Facts and Foreign Key Columns</a:t>
            </a:r>
          </a:p>
        </p:txBody>
      </p:sp>
    </p:spTree>
    <p:extLst>
      <p:ext uri="{BB962C8B-B14F-4D97-AF65-F5344CB8AC3E}">
        <p14:creationId xmlns:p14="http://schemas.microsoft.com/office/powerpoint/2010/main" val="25457243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Components of a data model – Dimension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94026-7015-4BF6-ADC7-4E768BE3724C}"/>
              </a:ext>
            </a:extLst>
          </p:cNvPr>
          <p:cNvSpPr/>
          <p:nvPr/>
        </p:nvSpPr>
        <p:spPr>
          <a:xfrm>
            <a:off x="8465820" y="1659529"/>
            <a:ext cx="36576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kern="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Dim Table</a:t>
            </a:r>
            <a:endParaRPr lang="en-US" sz="2000" b="1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Contains descriptive attributes that:</a:t>
            </a:r>
          </a:p>
          <a:p>
            <a:pPr lvl="0">
              <a:defRPr/>
            </a:pPr>
            <a:endParaRPr lang="en-US" sz="16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Define how a fact should roll up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Constitute report filters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Define business hierarchies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16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lvl="0"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Examples: </a:t>
            </a:r>
            <a:r>
              <a:rPr lang="en-US" sz="14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By month, By Customer, By Geo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D04FD6-2B1C-4CF4-8A82-4F55A101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55" y="1289787"/>
            <a:ext cx="7536577" cy="3765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34203F-3BA0-5EAD-5EAB-AC4EA0825D2D}"/>
              </a:ext>
            </a:extLst>
          </p:cNvPr>
          <p:cNvSpPr txBox="1"/>
          <p:nvPr/>
        </p:nvSpPr>
        <p:spPr>
          <a:xfrm>
            <a:off x="1870710" y="5568213"/>
            <a:ext cx="7760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“Dimensions provide the “who, what, where, when, why, and how” context surrounding a business process event</a:t>
            </a:r>
            <a:r>
              <a:rPr lang="nl-NL" dirty="0"/>
              <a:t>”</a:t>
            </a:r>
          </a:p>
          <a:p>
            <a:r>
              <a:rPr lang="nl-NL" dirty="0"/>
              <a:t>						</a:t>
            </a:r>
            <a:r>
              <a:rPr lang="en-US" dirty="0"/>
              <a:t>- Ralph Kimball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46525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Table Types Comparison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542844E-99E1-75BD-1102-59A935D04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086364"/>
              </p:ext>
            </p:extLst>
          </p:nvPr>
        </p:nvGraphicFramePr>
        <p:xfrm>
          <a:off x="741494" y="1643380"/>
          <a:ext cx="10040806" cy="3220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55762">
                  <a:extLst>
                    <a:ext uri="{9D8B030D-6E8A-4147-A177-3AD203B41FA5}">
                      <a16:colId xmlns:a16="http://schemas.microsoft.com/office/drawing/2014/main" val="1858811642"/>
                    </a:ext>
                  </a:extLst>
                </a:gridCol>
                <a:gridCol w="3607304">
                  <a:extLst>
                    <a:ext uri="{9D8B030D-6E8A-4147-A177-3AD203B41FA5}">
                      <a16:colId xmlns:a16="http://schemas.microsoft.com/office/drawing/2014/main" val="3655754141"/>
                    </a:ext>
                  </a:extLst>
                </a:gridCol>
                <a:gridCol w="4777740">
                  <a:extLst>
                    <a:ext uri="{9D8B030D-6E8A-4147-A177-3AD203B41FA5}">
                      <a16:colId xmlns:a16="http://schemas.microsoft.com/office/drawing/2014/main" val="3195823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Dimension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Fact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5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1" kern="1200" dirty="0">
                          <a:solidFill>
                            <a:schemeClr val="tx1"/>
                          </a:solidFill>
                        </a:rPr>
                        <a:t>Purpose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Stores business entities</a:t>
                      </a:r>
                    </a:p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Descriptive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Stores events or observations</a:t>
                      </a:r>
                    </a:p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Factual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1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1" kern="1200" dirty="0">
                          <a:solidFill>
                            <a:schemeClr val="tx1"/>
                          </a:solidFill>
                        </a:rPr>
                        <a:t>Structure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Includes a key column and descriptive columns for filtering and grouping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Includes dimension key columns and numeric measure columns that can be summarized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1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1" kern="1200" dirty="0">
                          <a:solidFill>
                            <a:schemeClr val="tx1"/>
                          </a:solidFill>
                        </a:rPr>
                        <a:t>Data volume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Typically, contains fewer rows </a:t>
                      </a:r>
                    </a:p>
                    <a:p>
                      <a:pPr marL="0" algn="l" defTabSz="914400" rtl="0" eaLnBrk="1" latinLnBrk="0" hangingPunct="1"/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(relative to fact tables)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</a:rPr>
                        <a:t>Can contain numerous rows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48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 &amp; Wide  </a:t>
                      </a:r>
                      <a:r>
                        <a:rPr lang="en-NZ" sz="1600" b="0" kern="1200" dirty="0">
                          <a:solidFill>
                            <a:schemeClr val="tx1"/>
                          </a:solidFill>
                        </a:rPr>
                        <a:t>(relative to fact tables)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 &amp; Narrow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0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 Primary 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Foreign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21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NZ" sz="1600" b="1" kern="1200" dirty="0">
                          <a:solidFill>
                            <a:schemeClr val="tx1"/>
                          </a:solidFill>
                        </a:rPr>
                        <a:t>Query purpose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</a:rPr>
                        <a:t>To filter and group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</a:rPr>
                        <a:t>To summarize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103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7648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Components of a data model –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EF8C-65F8-4FD3-A8FE-F57675343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94026-7015-4BF6-ADC7-4E768BE3724C}"/>
              </a:ext>
            </a:extLst>
          </p:cNvPr>
          <p:cNvSpPr/>
          <p:nvPr/>
        </p:nvSpPr>
        <p:spPr>
          <a:xfrm>
            <a:off x="7692479" y="1605432"/>
            <a:ext cx="40343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kern="0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Relationships</a:t>
            </a:r>
          </a:p>
          <a:p>
            <a:pPr lvl="0">
              <a:defRPr/>
            </a:pPr>
            <a:endParaRPr lang="en-US" sz="20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Connection between 2 tables (usually Fact &amp; Dim tables) using columns from each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3 kinds of Relationships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1 to Many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1 to 1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Many to Many</a:t>
            </a:r>
          </a:p>
          <a:p>
            <a:pPr marL="0" lvl="1">
              <a:defRPr/>
            </a:pPr>
            <a:r>
              <a:rPr lang="en-US" sz="16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    </a:t>
            </a:r>
            <a:r>
              <a:rPr lang="en-US" sz="1400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(with a bridge table)</a:t>
            </a:r>
            <a:endParaRPr lang="en-US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00610-0C46-4953-9470-2A3D1AA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23" y="1681991"/>
            <a:ext cx="6647574" cy="37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368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Type of Data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EF8C-65F8-4FD3-A8FE-F57675343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21A2A7-44ED-90E6-0CC8-156E7D7AC9D3}"/>
              </a:ext>
            </a:extLst>
          </p:cNvPr>
          <p:cNvGraphicFramePr/>
          <p:nvPr/>
        </p:nvGraphicFramePr>
        <p:xfrm>
          <a:off x="2449062" y="1754438"/>
          <a:ext cx="6620510" cy="2789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E8774D2-CF40-422F-9F10-E8EE8CA0B6D7}"/>
              </a:ext>
            </a:extLst>
          </p:cNvPr>
          <p:cNvSpPr txBox="1"/>
          <p:nvPr/>
        </p:nvSpPr>
        <p:spPr>
          <a:xfrm>
            <a:off x="800100" y="1209673"/>
            <a:ext cx="11139559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Those are the most common model types used by Power BI other models can be supported.</a:t>
            </a:r>
          </a:p>
        </p:txBody>
      </p:sp>
    </p:spTree>
    <p:extLst>
      <p:ext uri="{BB962C8B-B14F-4D97-AF65-F5344CB8AC3E}">
        <p14:creationId xmlns:p14="http://schemas.microsoft.com/office/powerpoint/2010/main" val="37271797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Flat or Denormalized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EF8C-65F8-4FD3-A8FE-F57675343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D2FAC1-4998-4FEF-BCF7-B17F9D456BA2}"/>
              </a:ext>
            </a:extLst>
          </p:cNvPr>
          <p:cNvSpPr/>
          <p:nvPr/>
        </p:nvSpPr>
        <p:spPr>
          <a:xfrm>
            <a:off x="785930" y="1390259"/>
            <a:ext cx="102372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All attributes for model exist in a single table</a:t>
            </a:r>
            <a:endParaRPr lang="en-US" sz="16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Model has extra copies of data &gt; slow performance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Size of a flat table can blow up really quickly as data model becomes complex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31D94-53F1-41E7-8E97-84688922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11" y="2431888"/>
            <a:ext cx="10330996" cy="38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579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192">
              <a:defRPr/>
            </a:pPr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Star Schema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659D0F-FE20-4C1E-A578-44D358624BB1}"/>
              </a:ext>
            </a:extLst>
          </p:cNvPr>
          <p:cNvSpPr/>
          <p:nvPr/>
        </p:nvSpPr>
        <p:spPr>
          <a:xfrm>
            <a:off x="7895334" y="2187774"/>
            <a:ext cx="3617813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Fact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 table in the middle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Surrounded by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Dims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Looks like a ‘Star’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Fact table is the “Many” side of the (one to many) relationship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</a:rPr>
              <a:t>The table names should be consistent and meaningful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30717-6C02-456E-8F72-645DEF42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1" y="1514693"/>
            <a:ext cx="6494011" cy="4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657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192">
              <a:defRPr/>
            </a:pPr>
            <a:r>
              <a:rPr lang="nl-NL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Snowflake </a:t>
            </a:r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Schema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74FCF0-D8BC-4015-BEC0-6F6FAD2337BD}"/>
              </a:ext>
            </a:extLst>
          </p:cNvPr>
          <p:cNvSpPr/>
          <p:nvPr/>
        </p:nvSpPr>
        <p:spPr>
          <a:xfrm>
            <a:off x="7687221" y="2004924"/>
            <a:ext cx="3915666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Center is a Star schema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Fact</a:t>
            </a: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 table in middle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Surrounded by </a:t>
            </a:r>
            <a:r>
              <a:rPr lang="en-US" b="1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Dims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Dims “snowflake” off of other Dims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If you have many, it looks like a ‘Snowflake’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Dim or Fact tables can be the “Many” side of the relationship</a:t>
            </a:r>
            <a:endParaRPr lang="en-US" sz="2400" kern="0" dirty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718D2-6F1D-4E3A-9739-8CED2D97E1F3}"/>
              </a:ext>
            </a:extLst>
          </p:cNvPr>
          <p:cNvSpPr txBox="1"/>
          <p:nvPr/>
        </p:nvSpPr>
        <p:spPr>
          <a:xfrm>
            <a:off x="529719" y="4413552"/>
            <a:ext cx="179654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Snowflake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84032-18A0-47D6-9B86-88EC316F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4" y="1717669"/>
            <a:ext cx="6181224" cy="34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29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cap="none" normalizeH="0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Granularity &amp; Multiple Fact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1DFB4-7272-46C2-B573-94625E879FE5}"/>
              </a:ext>
            </a:extLst>
          </p:cNvPr>
          <p:cNvSpPr/>
          <p:nvPr/>
        </p:nvSpPr>
        <p:spPr>
          <a:xfrm>
            <a:off x="6873025" y="1480591"/>
            <a:ext cx="435818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Grain (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</a:rPr>
              <a:t>granularity)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measures the level of detail in a 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Example: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One row per order or per Item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Daily or Monthly date grain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If your facts have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very different granularities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, split them into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Multiple Fact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tables &amp; connect them to shared dimensions at the lowest common granularity.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9AEF0-8183-430E-8819-D35B3CCEC123}"/>
              </a:ext>
            </a:extLst>
          </p:cNvPr>
          <p:cNvSpPr/>
          <p:nvPr/>
        </p:nvSpPr>
        <p:spPr>
          <a:xfrm>
            <a:off x="960792" y="5355358"/>
            <a:ext cx="6956778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Sales</a:t>
            </a:r>
            <a:r>
              <a:rPr lang="en-US" kern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 (Daily by Product)</a:t>
            </a:r>
            <a:br>
              <a:rPr lang="en-US" kern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</a:br>
            <a:endParaRPr lang="en-US" sz="1050" kern="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Light"/>
            </a:endParaRPr>
          </a:p>
          <a:p>
            <a:pPr>
              <a:defRPr/>
            </a:pPr>
            <a:r>
              <a:rPr lang="en-US" b="1" kern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Budget</a:t>
            </a:r>
            <a:r>
              <a:rPr lang="en-US" kern="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Light"/>
              </a:rPr>
              <a:t> (Monthly by Product Category &amp; Product Segment)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0EB55A-A4AF-41D4-A2A9-B09DEE33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2" y="1964605"/>
            <a:ext cx="5650781" cy="28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155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356" y="2123397"/>
            <a:ext cx="4449827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Data Modeling</a:t>
            </a:r>
            <a:endParaRPr lang="en-US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858763"/>
            <a:ext cx="4548068" cy="889539"/>
          </a:xfrm>
        </p:spPr>
        <p:txBody>
          <a:bodyPr/>
          <a:lstStyle/>
          <a:p>
            <a:r>
              <a:rPr lang="en-US" sz="4400" dirty="0"/>
              <a:t>Module 2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6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1E01D56-0CD5-4638-836B-F57EB9AA5312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7AE7E-CEB3-47C2-BB0A-F874FA580697}"/>
              </a:ext>
            </a:extLst>
          </p:cNvPr>
          <p:cNvSpPr txBox="1"/>
          <p:nvPr/>
        </p:nvSpPr>
        <p:spPr>
          <a:xfrm>
            <a:off x="279812" y="413503"/>
            <a:ext cx="96812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Agenda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BEA019-CBEF-484D-8732-3B6355912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3573"/>
              </p:ext>
            </p:extLst>
          </p:nvPr>
        </p:nvGraphicFramePr>
        <p:xfrm>
          <a:off x="916756" y="1355643"/>
          <a:ext cx="9576079" cy="431106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398940">
                  <a:extLst>
                    <a:ext uri="{9D8B030D-6E8A-4147-A177-3AD203B41FA5}">
                      <a16:colId xmlns:a16="http://schemas.microsoft.com/office/drawing/2014/main" val="3079094763"/>
                    </a:ext>
                  </a:extLst>
                </a:gridCol>
                <a:gridCol w="5576835">
                  <a:extLst>
                    <a:ext uri="{9D8B030D-6E8A-4147-A177-3AD203B41FA5}">
                      <a16:colId xmlns:a16="http://schemas.microsoft.com/office/drawing/2014/main" val="3683571870"/>
                    </a:ext>
                  </a:extLst>
                </a:gridCol>
                <a:gridCol w="2600304">
                  <a:extLst>
                    <a:ext uri="{9D8B030D-6E8A-4147-A177-3AD203B41FA5}">
                      <a16:colId xmlns:a16="http://schemas.microsoft.com/office/drawing/2014/main" val="556327279"/>
                    </a:ext>
                  </a:extLst>
                </a:gridCol>
              </a:tblGrid>
              <a:tr h="314149"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Subject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Suggested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852650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Introductions and Overview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15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015326"/>
                  </a:ext>
                </a:extLst>
              </a:tr>
              <a:tr h="268243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Getting and shaping the Data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007192"/>
                  </a:ext>
                </a:extLst>
              </a:tr>
              <a:tr h="26366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Lab 01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Getting the data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15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663635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Basic Data Modeling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705738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Lab 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Creating Dimensions, Fact and Shaping the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24687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Getting started with M 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(Power Query Language) 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09654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Lab 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Creating Relationships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237995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Understanding Logic Operators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30 min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4873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Break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798209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Module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Calculated Columns vs Calculated Measures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39563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Power BI Performance Factors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85019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</a:rPr>
                        <a:t>Power BI Modeling Best Practices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54070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Lab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Performance Analyzer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15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360502"/>
                  </a:ext>
                </a:extLst>
              </a:tr>
              <a:tr h="291448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Module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Development Tool:  Tabular Editor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20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547890"/>
                  </a:ext>
                </a:extLst>
              </a:tr>
            </a:tbl>
          </a:graphicData>
        </a:graphic>
      </p:graphicFrame>
      <p:sp>
        <p:nvSpPr>
          <p:cNvPr id="14" name="Title 13">
            <a:extLst>
              <a:ext uri="{FF2B5EF4-FFF2-40B4-BE49-F238E27FC236}">
                <a16:creationId xmlns:a16="http://schemas.microsoft.com/office/drawing/2014/main" id="{E1BA7838-1784-49BE-58B9-4F574186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 Agenda</a:t>
            </a:r>
            <a:br>
              <a:rPr lang="en-US" sz="3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4133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01" y="1118475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2 Labs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937210" y="1944619"/>
            <a:ext cx="6922235" cy="42563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Lab 2a – Create </a:t>
            </a:r>
            <a:r>
              <a:rPr lang="en-US" sz="2400" dirty="0" err="1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CatSegDim</a:t>
            </a:r>
            <a:r>
              <a:rPr lang="en-US" sz="2400" dirty="0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 Dimension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Lab 2b – Update Dimension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Lab 2c – Create Customer Dimension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Segoe UI Semilight" panose="020B0402040204020203" pitchFamily="34" charset="0"/>
                <a:ea typeface="ＭＳ Ｐゴシック"/>
                <a:cs typeface="Segoe UI Semilight" panose="020B0402040204020203" pitchFamily="34" charset="0"/>
              </a:rPr>
              <a:t>Lab 2d – Create Budget Fact Table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68511" y="249412"/>
            <a:ext cx="3204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Light" panose="020B0502040204020203" pitchFamily="34" charset="0"/>
              </a:rPr>
              <a:t>Data Modeling</a:t>
            </a:r>
            <a:endParaRPr lang="en-US" sz="3600" dirty="0">
              <a:solidFill>
                <a:schemeClr val="bg1"/>
              </a:solidFill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345734" y="128968"/>
            <a:ext cx="1777755" cy="873715"/>
            <a:chOff x="167515" y="1"/>
            <a:chExt cx="1777755" cy="873715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167515" y="1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2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66" y="2233641"/>
            <a:ext cx="4548068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Data Modeling</a:t>
            </a:r>
            <a:endParaRPr lang="en-US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3341637"/>
            <a:ext cx="4548068" cy="6771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/>
              <a:t>Knowledge Check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337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2 Knowledge Check Questions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1DFB4-7272-46C2-B573-94625E879FE5}"/>
              </a:ext>
            </a:extLst>
          </p:cNvPr>
          <p:cNvSpPr/>
          <p:nvPr/>
        </p:nvSpPr>
        <p:spPr>
          <a:xfrm>
            <a:off x="916754" y="1276551"/>
            <a:ext cx="951060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a data model in the context of Power BI?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Cube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 Schema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Collection of Tables and Relationships</a:t>
            </a:r>
          </a:p>
          <a:p>
            <a:pPr marL="800100" lvl="1" indent="-342900">
              <a:buFont typeface="+mj-lt"/>
              <a:buAutoNum type="alphaLcPeriod"/>
              <a:defRPr/>
            </a:pPr>
            <a:endParaRPr lang="en-US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indent="-457200">
              <a:lnSpc>
                <a:spcPct val="120000"/>
              </a:lnSpc>
              <a:spcAft>
                <a:spcPts val="800"/>
              </a:spcAft>
              <a:buFont typeface="+mj-lt"/>
              <a:buAutoNum type="arabicPeriod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the core of the dimensional model?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Star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Fact 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Dimension Table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Why is it important to have a good data model?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Improves understandability of the data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Decreases resilience to change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may take longer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4400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2 Knowledge Check Questions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1DFB4-7272-46C2-B573-94625E879FE5}"/>
              </a:ext>
            </a:extLst>
          </p:cNvPr>
          <p:cNvSpPr/>
          <p:nvPr/>
        </p:nvSpPr>
        <p:spPr>
          <a:xfrm>
            <a:off x="916754" y="1276551"/>
            <a:ext cx="9510606" cy="6176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What table should measures exist in?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Dimension 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Fact 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Date 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What are some advantages of a star schema over a flat or denormalized model?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Dimension tables save space by reducing the amount of data that needs to be repeated over and over in every row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Relationships between tables can be leveraged for more complex measures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it is less complex to understand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There is only one 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2900" indent="-342900">
              <a:buFont typeface="+mj-lt"/>
              <a:buAutoNum type="arabicPeriod" startAt="4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How might you improve the performance of a Power BI model?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star schema instead of a flat or denormalized model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Set appropriate data types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Remove unnecessary columns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data aggregations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All of the above</a:t>
            </a:r>
          </a:p>
          <a:p>
            <a:pPr marL="0" lvl="0" indent="0">
              <a:lnSpc>
                <a:spcPct val="100000"/>
              </a:lnSpc>
              <a:spcAft>
                <a:spcPct val="0"/>
              </a:spcAft>
              <a:buFontTx/>
              <a:buNone/>
              <a:defRPr/>
            </a:pPr>
            <a:br>
              <a:rPr lang="en-US" altLang="en-US" sz="2000" dirty="0">
                <a:solidFill>
                  <a:srgbClr val="000000"/>
                </a:solidFill>
                <a:latin typeface="Segoe UI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3346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356" y="2360165"/>
            <a:ext cx="2590799" cy="498598"/>
          </a:xfrm>
        </p:spPr>
        <p:txBody>
          <a:bodyPr/>
          <a:lstStyle/>
          <a:p>
            <a:r>
              <a:rPr lang="en-US" cap="none" dirty="0">
                <a:latin typeface="Segoe UI Semibold" panose="020B0702040204020203" pitchFamily="34" charset="0"/>
              </a:rPr>
              <a:t>Module 3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858763"/>
            <a:ext cx="4548068" cy="1508105"/>
          </a:xfrm>
        </p:spPr>
        <p:txBody>
          <a:bodyPr/>
          <a:lstStyle/>
          <a:p>
            <a:r>
              <a:rPr lang="en-US" sz="4400" dirty="0"/>
              <a:t>M Language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a.k.a.</a:t>
            </a:r>
            <a:r>
              <a:rPr lang="en-US" sz="3200" dirty="0"/>
              <a:t> Power Query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246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210" y="1738392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3 Objectives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813630" y="2516489"/>
            <a:ext cx="6922235" cy="3593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introduced to 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key components and syntax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158698" y="274619"/>
            <a:ext cx="318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M Language</a:t>
            </a:r>
            <a:endParaRPr lang="en-US" sz="36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0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828413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M?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7CDF1-297B-4E46-8034-EDC0F2C83C74}"/>
              </a:ext>
            </a:extLst>
          </p:cNvPr>
          <p:cNvSpPr txBox="1">
            <a:spLocks/>
          </p:cNvSpPr>
          <p:nvPr/>
        </p:nvSpPr>
        <p:spPr>
          <a:xfrm>
            <a:off x="714761" y="1188818"/>
            <a:ext cx="3834568" cy="453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0" i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sz="1600" kern="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Formerly known as Power Query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8A5725-BF5A-4894-ABD3-BE915306765F}"/>
              </a:ext>
            </a:extLst>
          </p:cNvPr>
          <p:cNvSpPr/>
          <p:nvPr/>
        </p:nvSpPr>
        <p:spPr>
          <a:xfrm>
            <a:off x="714761" y="1796654"/>
            <a:ext cx="10707532" cy="6016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 has amazing capabilities to transform data to optimize it for the data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51179-EFA5-DEEC-9619-F2B6B7231A3A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194B9C28-B418-01F2-4974-18ED2CE9E2D8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72E43727-7958-DAE5-AC66-5B797EAC2006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AFBC5AB2-B6C8-7698-8661-54693BC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5CB7B6A1-FE35-81F0-F548-62091DFE2CAD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C393F-B11F-96C4-FC07-47525F5100F3}"/>
              </a:ext>
            </a:extLst>
          </p:cNvPr>
          <p:cNvSpPr txBox="1">
            <a:spLocks/>
          </p:cNvSpPr>
          <p:nvPr/>
        </p:nvSpPr>
        <p:spPr>
          <a:xfrm>
            <a:off x="676072" y="2476472"/>
            <a:ext cx="10707532" cy="3553115"/>
          </a:xfrm>
          <a:prstGeom prst="rect">
            <a:avLst/>
          </a:prstGeom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solidFill>
                  <a:schemeClr val="bg1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indent="0">
              <a:buNone/>
            </a:pPr>
            <a:r>
              <a:rPr lang="en-US" sz="1800" spc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Power Query Formula Language is a powerful </a:t>
            </a:r>
            <a:r>
              <a:rPr lang="en-US" sz="1800" b="1" spc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query language </a:t>
            </a:r>
            <a:r>
              <a:rPr lang="en-US" sz="1800" spc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optimized for building queries that mashup data. It's a functional, case sensitive language.</a:t>
            </a:r>
          </a:p>
          <a:p>
            <a:pPr marL="0" indent="0">
              <a:buNone/>
            </a:pPr>
            <a:endParaRPr lang="en-US" sz="1800" spc="0" dirty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en-US" sz="1800" spc="0" dirty="0">
              <a:solidFill>
                <a:schemeClr val="tx1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1800" spc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For computer language theorists: </a:t>
            </a:r>
          </a:p>
          <a:p>
            <a:pPr marL="0" indent="0">
              <a:buNone/>
            </a:pPr>
            <a:r>
              <a:rPr lang="en-US" sz="1800" spc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Power Query is a mostly pure, higher-order, dynamically typed, partially lazy, functional language. You can create a variety of data mashup queries from simple to advanced scenarios.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4B32D-0B88-4F53-7DF2-653F44CD2F7D}"/>
              </a:ext>
            </a:extLst>
          </p:cNvPr>
          <p:cNvSpPr txBox="1"/>
          <p:nvPr/>
        </p:nvSpPr>
        <p:spPr>
          <a:xfrm>
            <a:off x="9538212" y="6107782"/>
            <a:ext cx="18453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 </a:t>
            </a:r>
            <a:r>
              <a:rPr lang="en-US" sz="14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MSDN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25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7DEC0-8D4E-4077-ABB2-FB2E65EB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1" y="828413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How do I use M?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B51179-EFA5-DEEC-9619-F2B6B7231A3A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194B9C28-B418-01F2-4974-18ED2CE9E2D8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4" name="Title 3">
              <a:extLst>
                <a:ext uri="{FF2B5EF4-FFF2-40B4-BE49-F238E27FC236}">
                  <a16:creationId xmlns:a16="http://schemas.microsoft.com/office/drawing/2014/main" id="{72E43727-7958-DAE5-AC66-5B797EAC2006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AFBC5AB2-B6C8-7698-8661-54693BC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5CB7B6A1-FE35-81F0-F548-62091DFE2CAD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FAA812-F3C8-F29A-EBF7-E20409CB3C62}"/>
              </a:ext>
            </a:extLst>
          </p:cNvPr>
          <p:cNvGrpSpPr/>
          <p:nvPr/>
        </p:nvGrpSpPr>
        <p:grpSpPr>
          <a:xfrm>
            <a:off x="1118440" y="1548170"/>
            <a:ext cx="8819140" cy="4258125"/>
            <a:chOff x="1743887" y="1910907"/>
            <a:chExt cx="7652932" cy="425812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BAD94B49-E114-F1B0-B6BE-17162B2BAE40}"/>
                </a:ext>
              </a:extLst>
            </p:cNvPr>
            <p:cNvGraphicFramePr/>
            <p:nvPr/>
          </p:nvGraphicFramePr>
          <p:xfrm>
            <a:off x="1743887" y="1910907"/>
            <a:ext cx="7652932" cy="37947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9D7B8B-74F1-CD6E-44F4-5564CA705927}"/>
                </a:ext>
              </a:extLst>
            </p:cNvPr>
            <p:cNvSpPr txBox="1"/>
            <p:nvPr/>
          </p:nvSpPr>
          <p:spPr>
            <a:xfrm>
              <a:off x="1743888" y="5584257"/>
              <a:ext cx="1377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Simple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26BF90-8F88-65A8-F626-48BE5636670B}"/>
                </a:ext>
              </a:extLst>
            </p:cNvPr>
            <p:cNvSpPr txBox="1"/>
            <p:nvPr/>
          </p:nvSpPr>
          <p:spPr>
            <a:xfrm>
              <a:off x="7302938" y="5584257"/>
              <a:ext cx="20938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rgbClr val="505050"/>
                  </a:solidFill>
                </a:rPr>
                <a:t>Advanced</a:t>
              </a:r>
              <a:endParaRPr lang="en-US" sz="2800" b="1" dirty="0">
                <a:solidFill>
                  <a:srgbClr val="505050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AC76A45-DA73-4B4A-1030-E540F4CA8C7E}"/>
                </a:ext>
              </a:extLst>
            </p:cNvPr>
            <p:cNvSpPr/>
            <p:nvPr/>
          </p:nvSpPr>
          <p:spPr>
            <a:xfrm rot="16200000">
              <a:off x="5159498" y="3797356"/>
              <a:ext cx="320326" cy="4244319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657784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Key Concepts of 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2F4C7B-B539-4069-9F21-225650E724DE}"/>
              </a:ext>
            </a:extLst>
          </p:cNvPr>
          <p:cNvSpPr/>
          <p:nvPr/>
        </p:nvSpPr>
        <p:spPr bwMode="auto">
          <a:xfrm>
            <a:off x="294486" y="1851890"/>
            <a:ext cx="3622309" cy="44661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17BCD-47A0-4584-960F-BFFB97ADC017}"/>
              </a:ext>
            </a:extLst>
          </p:cNvPr>
          <p:cNvSpPr/>
          <p:nvPr/>
        </p:nvSpPr>
        <p:spPr bwMode="auto">
          <a:xfrm>
            <a:off x="4056358" y="1829029"/>
            <a:ext cx="3622309" cy="44661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E719B-45F1-42BF-B815-4062D4EE8970}"/>
              </a:ext>
            </a:extLst>
          </p:cNvPr>
          <p:cNvSpPr/>
          <p:nvPr/>
        </p:nvSpPr>
        <p:spPr bwMode="auto">
          <a:xfrm>
            <a:off x="7818230" y="1829028"/>
            <a:ext cx="3622309" cy="44661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735C-8DB1-49AA-8B4A-657D607C939C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025768F-FE25-4F32-AB7A-A0D1F2723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20094"/>
              </p:ext>
            </p:extLst>
          </p:nvPr>
        </p:nvGraphicFramePr>
        <p:xfrm>
          <a:off x="457200" y="1909567"/>
          <a:ext cx="11235600" cy="4299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5200">
                  <a:extLst>
                    <a:ext uri="{9D8B030D-6E8A-4147-A177-3AD203B41FA5}">
                      <a16:colId xmlns:a16="http://schemas.microsoft.com/office/drawing/2014/main" val="2677576162"/>
                    </a:ext>
                  </a:extLst>
                </a:gridCol>
                <a:gridCol w="3745200">
                  <a:extLst>
                    <a:ext uri="{9D8B030D-6E8A-4147-A177-3AD203B41FA5}">
                      <a16:colId xmlns:a16="http://schemas.microsoft.com/office/drawing/2014/main" val="2239731637"/>
                    </a:ext>
                  </a:extLst>
                </a:gridCol>
                <a:gridCol w="3745200">
                  <a:extLst>
                    <a:ext uri="{9D8B030D-6E8A-4147-A177-3AD203B41FA5}">
                      <a16:colId xmlns:a16="http://schemas.microsoft.com/office/drawing/2014/main" val="1857355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50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50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50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 Syntax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7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Used to create new artifacts and literals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Foundation of 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How your queries are structured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0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#date(2016,01,01)</a:t>
                      </a:r>
                    </a:p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#date(YYYY,MM,DD)</a:t>
                      </a:r>
                    </a:p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#datetime(2016,02,26, 09,15,00)</a:t>
                      </a:r>
                    </a:p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#datetime(YYYY,MM,DD,HH,MM,SS)</a:t>
                      </a:r>
                    </a:p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#table({"X","Y"},{{0,1},{1,0}})</a:t>
                      </a:r>
                    </a:p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[a = 100, b = 200]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rgbClr val="505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Syntax</a:t>
                      </a:r>
                      <a:r>
                        <a:rPr lang="en-US" sz="1600" b="1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: 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Object.Action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() 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rgbClr val="505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Objects</a:t>
                      </a:r>
                      <a:r>
                        <a:rPr lang="en-US" sz="1600" b="1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: 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Table, List, Record, Text, Number, Date, etc.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rgbClr val="505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Actions (Camel Case):</a:t>
                      </a:r>
                      <a:r>
                        <a:rPr lang="en-US" sz="1600" dirty="0">
                          <a:solidFill>
                            <a:srgbClr val="505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 </a:t>
                      </a:r>
                      <a:b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</a:b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ToList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DayOfWeek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ToNumber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FromText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etc.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marR="0" lvl="0" indent="-285750" algn="l" defTabSz="91436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50505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Examples</a:t>
                      </a:r>
                      <a:r>
                        <a:rPr lang="en-US" sz="1600" b="1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: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 </a:t>
                      </a:r>
                      <a:b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</a:b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Table.SelectRows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Date.FromText</a:t>
                      </a:r>
                      <a:r>
                        <a:rPr lang="en-US" sz="16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</a:t>
                      </a:r>
                      <a:r>
                        <a:rPr lang="en-US" sz="1600" dirty="0" err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Number.FromText</a:t>
                      </a:r>
                      <a:endParaRPr lang="en-US" sz="16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let in each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if then else 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true false error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and or not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try otherwise </a:t>
                      </a:r>
                    </a:p>
                    <a:p>
                      <a:pPr marL="285750" indent="-28575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as is meta section shared type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71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13439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cap="none" spc="0" dirty="0">
                <a:ln>
                  <a:noFill/>
                </a:ln>
                <a:latin typeface="Segoe UI" panose="020B0502040204020203" pitchFamily="34" charset="0"/>
              </a:rPr>
              <a:t>Primitive Type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17BCD-47A0-4584-960F-BFFB97ADC017}"/>
              </a:ext>
            </a:extLst>
          </p:cNvPr>
          <p:cNvSpPr/>
          <p:nvPr/>
        </p:nvSpPr>
        <p:spPr bwMode="auto">
          <a:xfrm>
            <a:off x="4056358" y="1829029"/>
            <a:ext cx="3622309" cy="44661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5E719B-45F1-42BF-B815-4062D4EE8970}"/>
              </a:ext>
            </a:extLst>
          </p:cNvPr>
          <p:cNvSpPr/>
          <p:nvPr/>
        </p:nvSpPr>
        <p:spPr bwMode="auto">
          <a:xfrm>
            <a:off x="7818230" y="1829028"/>
            <a:ext cx="3622309" cy="44661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7735C-8DB1-49AA-8B4A-657D607C939C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B2D1CA-3158-467F-95C5-6FE1A1E85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40607"/>
              </p:ext>
            </p:extLst>
          </p:nvPr>
        </p:nvGraphicFramePr>
        <p:xfrm>
          <a:off x="660196" y="1637940"/>
          <a:ext cx="11109871" cy="4351336"/>
        </p:xfrm>
        <a:graphic>
          <a:graphicData uri="http://schemas.openxmlformats.org/drawingml/2006/table">
            <a:tbl>
              <a:tblPr/>
              <a:tblGrid>
                <a:gridCol w="1938670">
                  <a:extLst>
                    <a:ext uri="{9D8B030D-6E8A-4147-A177-3AD203B41FA5}">
                      <a16:colId xmlns:a16="http://schemas.microsoft.com/office/drawing/2014/main" val="3367326232"/>
                    </a:ext>
                  </a:extLst>
                </a:gridCol>
                <a:gridCol w="3491866">
                  <a:extLst>
                    <a:ext uri="{9D8B030D-6E8A-4147-A177-3AD203B41FA5}">
                      <a16:colId xmlns:a16="http://schemas.microsoft.com/office/drawing/2014/main" val="2388008421"/>
                    </a:ext>
                  </a:extLst>
                </a:gridCol>
                <a:gridCol w="1026112">
                  <a:extLst>
                    <a:ext uri="{9D8B030D-6E8A-4147-A177-3AD203B41FA5}">
                      <a16:colId xmlns:a16="http://schemas.microsoft.com/office/drawing/2014/main" val="3564795212"/>
                    </a:ext>
                  </a:extLst>
                </a:gridCol>
                <a:gridCol w="1114192">
                  <a:extLst>
                    <a:ext uri="{9D8B030D-6E8A-4147-A177-3AD203B41FA5}">
                      <a16:colId xmlns:a16="http://schemas.microsoft.com/office/drawing/2014/main" val="3450789611"/>
                    </a:ext>
                  </a:extLst>
                </a:gridCol>
                <a:gridCol w="3539031">
                  <a:extLst>
                    <a:ext uri="{9D8B030D-6E8A-4147-A177-3AD203B41FA5}">
                      <a16:colId xmlns:a16="http://schemas.microsoft.com/office/drawing/2014/main" val="991810047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latinLnBrk="0"/>
                      <a:r>
                        <a:rPr lang="en-US" sz="1500" b="1" dirty="0">
                          <a:solidFill>
                            <a:srgbClr val="505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500" b="1" dirty="0">
                          <a:solidFill>
                            <a:srgbClr val="505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en-US" sz="1500" b="1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500" b="1" dirty="0">
                          <a:solidFill>
                            <a:srgbClr val="505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500" b="1" dirty="0">
                          <a:solidFill>
                            <a:srgbClr val="50505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Example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46708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binary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#binary("AQID")</a:t>
                      </a:r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list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{“foo”, “bar”, 10}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3883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#date(2021,7,10)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record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[a = 10, b = 20]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52990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#time(18,30,0)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Value.Type</a:t>
                      </a: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(10)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30043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datetime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#datetime(2021,7,10,18,30,0)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42732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datetimezone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#datetimezone(2021,7,10,18,30,0,0,6)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2411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duration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#duration(1,0,0,0)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85242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logical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true and false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6394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null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null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89011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 1, -1, 1.5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4793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text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“hello, world”</a:t>
                      </a: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4849" marR="64849" marT="81061" marB="8106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03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733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5" y="2077179"/>
            <a:ext cx="4548068" cy="498598"/>
          </a:xfrm>
        </p:spPr>
        <p:txBody>
          <a:bodyPr/>
          <a:lstStyle/>
          <a:p>
            <a:r>
              <a:rPr lang="en-US" cap="none" dirty="0">
                <a:latin typeface="Segoe UI Semibold" panose="020B0702040204020203" pitchFamily="34" charset="0"/>
              </a:rPr>
              <a:t>Module 1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858763"/>
            <a:ext cx="4548068" cy="135421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/>
              <a:t>Getting and Shaping the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285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Text Functions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9138567-68F3-436C-AAA0-AAF494F7F10C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7358F5-BBCF-4932-A692-A0800AAA3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081636"/>
              </p:ext>
            </p:extLst>
          </p:nvPr>
        </p:nvGraphicFramePr>
        <p:xfrm>
          <a:off x="322644" y="2415358"/>
          <a:ext cx="11603101" cy="39157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84958">
                  <a:extLst>
                    <a:ext uri="{9D8B030D-6E8A-4147-A177-3AD203B41FA5}">
                      <a16:colId xmlns:a16="http://schemas.microsoft.com/office/drawing/2014/main" val="3624074238"/>
                    </a:ext>
                  </a:extLst>
                </a:gridCol>
                <a:gridCol w="5349892">
                  <a:extLst>
                    <a:ext uri="{9D8B030D-6E8A-4147-A177-3AD203B41FA5}">
                      <a16:colId xmlns:a16="http://schemas.microsoft.com/office/drawing/2014/main" val="4291145906"/>
                    </a:ext>
                  </a:extLst>
                </a:gridCol>
                <a:gridCol w="2068251">
                  <a:extLst>
                    <a:ext uri="{9D8B030D-6E8A-4147-A177-3AD203B41FA5}">
                      <a16:colId xmlns:a16="http://schemas.microsoft.com/office/drawing/2014/main" val="1971054893"/>
                    </a:ext>
                  </a:extLst>
                </a:gridCol>
              </a:tblGrid>
              <a:tr h="392240">
                <a:tc>
                  <a:txBody>
                    <a:bodyPr/>
                    <a:lstStyle/>
                    <a:p>
                      <a:r>
                        <a:rPr lang="en-US" dirty="0"/>
                        <a:t>M Function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948694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Text.Start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3)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LEFT([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3)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1711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Text.End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RIGHT([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4)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64440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Text.Range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4, 3) </a:t>
                      </a:r>
                      <a:endParaRPr lang="en-US" sz="1500" dirty="0">
                        <a:solidFill>
                          <a:srgbClr val="FF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MID([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5, 3) </a:t>
                      </a:r>
                      <a:endParaRPr lang="en-US" sz="1500" dirty="0">
                        <a:solidFill>
                          <a:srgbClr val="FF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04498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Text.Range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4) </a:t>
                      </a:r>
                      <a:endParaRPr lang="en-US" sz="1500" dirty="0">
                        <a:solidFill>
                          <a:srgbClr val="FF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MID([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5) </a:t>
                      </a:r>
                      <a:endParaRPr lang="en-US" sz="1500" dirty="0">
                        <a:solidFill>
                          <a:srgbClr val="FF0000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2345xyz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542760"/>
                  </a:ext>
                </a:extLst>
              </a:tr>
              <a:tr h="385559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Text.StartsWith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"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abc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IF(LEFT([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3)=“</a:t>
                      </a:r>
                      <a:r>
                        <a:rPr lang="en-US" sz="1500" baseline="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abc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”</a:t>
                      </a:r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, TRUE(), FALSE())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FALSE (Excel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-&gt; TRUE)</a:t>
                      </a:r>
                      <a:endParaRPr lang="en-US" sz="1500" i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177007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Text.StartsWith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“ABC")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IF(LEFT([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</a:t>
                      </a:r>
                      <a:r>
                        <a:rPr lang="en-US" sz="1500" baseline="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3)=“ABC”</a:t>
                      </a:r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 TRUE(), FALSE())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TRUE</a:t>
                      </a:r>
                      <a:endParaRPr lang="en-US" sz="1500" i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148465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Text.Length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LEN([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052879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Text.Contains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"123")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IF(ISNUMBER(SEARCH(“123",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</a:t>
                      </a:r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)),TRUE(), FALSE())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endParaRPr lang="en-US" sz="15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9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TRUE</a:t>
                      </a:r>
                      <a:endParaRPr lang="en-US" sz="1500" i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1074"/>
                  </a:ext>
                </a:extLst>
              </a:tr>
              <a:tr h="392240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Text.PositionOf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([</a:t>
                      </a:r>
                      <a:r>
                        <a:rPr lang="en-US" sz="1500" dirty="0" err="1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MyColumn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], "5"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SEARCH(“5",</a:t>
                      </a:r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[MyColumn]</a:t>
                      </a:r>
                      <a:r>
                        <a:rPr lang="en-US" sz="1500" kern="12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7 (Excel -&gt; 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18952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07C4A14-1932-4D7F-BA94-E14A7ABD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4" y="1855146"/>
            <a:ext cx="11346972" cy="4247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EB7E98-6AF7-40BA-B309-F7F2ADD38D3F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95116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Text Functions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9138567-68F3-436C-AAA0-AAF494F7F10C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E1A1A-9F8A-4563-8953-170E44F96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8" y="2183934"/>
            <a:ext cx="11346972" cy="4247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Bent Arrow 2">
            <a:extLst>
              <a:ext uri="{FF2B5EF4-FFF2-40B4-BE49-F238E27FC236}">
                <a16:creationId xmlns:a16="http://schemas.microsoft.com/office/drawing/2014/main" id="{9A0E60CF-F8A9-455B-B186-F0ADE99EE4C4}"/>
              </a:ext>
            </a:extLst>
          </p:cNvPr>
          <p:cNvSpPr/>
          <p:nvPr/>
        </p:nvSpPr>
        <p:spPr bwMode="auto">
          <a:xfrm rot="10800000" flipH="1">
            <a:off x="546747" y="2608725"/>
            <a:ext cx="2032928" cy="899833"/>
          </a:xfrm>
          <a:prstGeom prst="bentArrow">
            <a:avLst/>
          </a:prstGeom>
          <a:solidFill>
            <a:srgbClr val="F2C8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66AB9EB5-5786-4C0A-8C75-A7D5D570F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7250" y="3262335"/>
            <a:ext cx="10477500" cy="2862263"/>
            <a:chOff x="540" y="1298"/>
            <a:chExt cx="6600" cy="1803"/>
          </a:xfrm>
        </p:grpSpPr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88E30C61-241B-4BB9-A3D6-F208063E4E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0" y="1298"/>
              <a:ext cx="6600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B03F36E-DBD8-4631-8694-16422C74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1880"/>
              <a:ext cx="1332" cy="2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DA1961A-3932-4920-96DD-B106B848C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" y="1880"/>
              <a:ext cx="2142" cy="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3B78B9B3-135B-4A68-9D11-1B407E5F7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880"/>
              <a:ext cx="2153" cy="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ECBA5944-93CD-45D2-A9FE-5805DC7A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490"/>
              <a:ext cx="23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975AD82F-A087-4C5C-BFFC-DCF20C46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8" y="1490"/>
              <a:ext cx="374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Excel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9480D6A-F4D0-4D36-BDC6-A472F6DF1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1668"/>
              <a:ext cx="52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Position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71A2B69F-5652-49DA-96F4-5DAEBB365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1688"/>
              <a:ext cx="186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 dirty="0">
                  <a:ln>
                    <a:noFill/>
                  </a:ln>
                  <a:solidFill>
                    <a:srgbClr val="505050"/>
                  </a:solidFill>
                  <a:effectLst/>
                  <a:latin typeface="Calibri" panose="020F0502020204030204" pitchFamily="34" charset="0"/>
                </a:rPr>
                <a:t>0    1    2   3   4   5    6   7   8   9   10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05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BC21EBB1-219F-45B5-B876-EA54D7DB7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" y="1688"/>
              <a:ext cx="193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 dirty="0">
                  <a:ln>
                    <a:noFill/>
                  </a:ln>
                  <a:solidFill>
                    <a:srgbClr val="505050"/>
                  </a:solidFill>
                  <a:effectLst/>
                  <a:latin typeface="Calibri" panose="020F0502020204030204" pitchFamily="34" charset="0"/>
                </a:rPr>
                <a:t>1    2   3    4   5   6    7   8   9   10   11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05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E2197B95-210B-44A6-9F94-AED10549F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" y="1885"/>
              <a:ext cx="7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Light" panose="020B0502040204020203" pitchFamily="34" charset="0"/>
                </a:rPr>
                <a:t>My Column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02B37EA9-19AB-4365-9ACA-AF19BA31F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1885"/>
              <a:ext cx="204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Light" panose="020B0502040204020203" pitchFamily="34" charset="0"/>
                </a:rPr>
                <a:t>A   B   C   1   2   3   4   5   x   y   z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4434E030-DD88-43BD-87A4-F8BC7436A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" y="1885"/>
              <a:ext cx="212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 Light" panose="020B0502040204020203" pitchFamily="34" charset="0"/>
                </a:rPr>
                <a:t>A   B   C   1   2   3   4   5   x    y    z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5978305F-BCF5-4BCD-9097-CB9C0B07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2284"/>
              <a:ext cx="9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Return "ABC"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BC8D3A5D-2791-4E75-BA54-FB4C77D4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" y="2284"/>
              <a:ext cx="16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Text.Start([MyColumn], 3)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510560B6-8BFE-41FA-81FC-42C0429EE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9" y="2284"/>
              <a:ext cx="13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LEFT([MyColumn], 3)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0050F524-F71E-4489-BEFC-8CD449C6B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2495"/>
              <a:ext cx="8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Return "234"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F986E47A-5F07-423F-8142-1BDD8F86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5"/>
              <a:ext cx="16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Text.Range([MyColumn],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27C50B75-0328-4E7D-AFAB-B9CFD09E3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" y="2495"/>
              <a:ext cx="7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 dirty="0">
                  <a:ln>
                    <a:noFill/>
                  </a:ln>
                  <a:solidFill>
                    <a:srgbClr val="505050"/>
                  </a:solidFill>
                  <a:effectLst/>
                  <a:latin typeface="Segoe UI" panose="020B0502040204020203" pitchFamily="34" charset="0"/>
                </a:rPr>
                <a:t>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05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00A57F14-5B21-4F03-8A46-B7E7C4E0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495"/>
              <a:ext cx="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, 3)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3B4C2993-63E9-446F-9BD9-D6C3281F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" y="2495"/>
              <a:ext cx="119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MID([MyColumn,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63B5131D-7ED7-4AD6-8C74-34A58956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5" y="2495"/>
              <a:ext cx="7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 dirty="0">
                  <a:ln>
                    <a:noFill/>
                  </a:ln>
                  <a:solidFill>
                    <a:srgbClr val="505050"/>
                  </a:solidFill>
                  <a:effectLst/>
                  <a:latin typeface="Segoe UI" panose="020B0502040204020203" pitchFamily="34" charset="0"/>
                </a:rPr>
                <a:t>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0505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4FF4F9C5-F2F4-440C-B038-A49C9E969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6" y="2495"/>
              <a:ext cx="2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, 3)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6206B03F-BA4E-4E8E-966B-3109404C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" y="2707"/>
              <a:ext cx="12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Find position of "5"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37FDDB97-F3D2-4609-BEE4-0F4800A61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2707"/>
              <a:ext cx="20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PositionOf([MyColumn], "5") =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27CC67C7-A724-47B4-B3D9-88D5CFDF9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2707"/>
              <a:ext cx="1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32AAC7F8-705F-4F60-84A3-117B6E898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" y="2707"/>
              <a:ext cx="18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SEARCH("5", [MyColumn]) =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A3BFC882-BE4F-45BB-A5DB-A3EB06413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1" y="2707"/>
              <a:ext cx="1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</a:rPr>
                <a:t>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467B34CE-F39B-49FF-B394-5F087C9CE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1875"/>
              <a:ext cx="2137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E2E7DD13-378B-4763-B1E3-E2FDBCC42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2091"/>
              <a:ext cx="2137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AE8D863B-8AEC-4DB4-8757-5B91853E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" y="1875"/>
              <a:ext cx="10" cy="2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34C23933-8C44-4B6B-9DAB-A63BA499F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" y="1885"/>
              <a:ext cx="9" cy="2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BBCD5B3F-E6D2-48B3-85D0-A66B0C39B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875"/>
              <a:ext cx="9" cy="2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AB9F88B4-4E6A-4712-939C-2E32BDB38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" y="1885"/>
              <a:ext cx="10" cy="2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C28FC291-ED7B-4F5F-A4A9-FCE46DF44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875"/>
              <a:ext cx="2148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FF7080A1-4380-4FF8-A504-46A81FC21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2091"/>
              <a:ext cx="2148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870B123-AD91-4DDE-A99D-2341224F49B6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0632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15" y="424422"/>
            <a:ext cx="10339200" cy="708336"/>
          </a:xfrm>
        </p:spPr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spc="0" dirty="0">
                <a:ln>
                  <a:noFill/>
                </a:ln>
                <a:latin typeface="Segoe UI" panose="020B0502040204020203" pitchFamily="34" charset="0"/>
              </a:rPr>
              <a:t>i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f….then….else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9138567-68F3-436C-AAA0-AAF494F7F10C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AD25680-7D79-4822-933A-9611236D6782}"/>
              </a:ext>
            </a:extLst>
          </p:cNvPr>
          <p:cNvSpPr txBox="1">
            <a:spLocks/>
          </p:cNvSpPr>
          <p:nvPr/>
        </p:nvSpPr>
        <p:spPr>
          <a:xfrm>
            <a:off x="470912" y="1464209"/>
            <a:ext cx="5844540" cy="4472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Syntax:</a:t>
            </a:r>
            <a:b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&lt;test if true&gt; </a:t>
            </a:r>
            <a:r>
              <a:rPr lang="en-US" sz="18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then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&lt;result if true&gt; else &lt;result if false&gt;</a:t>
            </a:r>
          </a:p>
          <a:p>
            <a:pPr marL="228594" indent="-228594">
              <a:spcAft>
                <a:spcPts val="600"/>
              </a:spcAft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if’s can be chained or nested</a:t>
            </a:r>
          </a:p>
          <a:p>
            <a:pPr marL="228594" indent="-228594">
              <a:spcAft>
                <a:spcPts val="600"/>
              </a:spcAft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parentheses () are </a:t>
            </a:r>
            <a:r>
              <a:rPr lang="en-US" sz="1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required, except</a:t>
            </a:r>
          </a:p>
          <a:p>
            <a:pPr marL="228594" indent="-228594">
              <a:spcAft>
                <a:spcPts val="600"/>
              </a:spcAft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if test or results have multiple conditions: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(condition 1 and condition 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(condition 1 or condition 2)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(condition 1 or (condition 2 and condition 3))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multiple if’s are used ensure you have the same number of “if”, “then”, “else”</a:t>
            </a:r>
            <a:b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EE4F-DEF2-4F44-8CD1-859F67072ECC}"/>
              </a:ext>
            </a:extLst>
          </p:cNvPr>
          <p:cNvSpPr txBox="1"/>
          <p:nvPr/>
        </p:nvSpPr>
        <p:spPr>
          <a:xfrm>
            <a:off x="6315454" y="2324940"/>
            <a:ext cx="5140149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Chained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example </a:t>
            </a:r>
            <a:r>
              <a:rPr lang="en-US" sz="1400" dirty="0">
                <a:cs typeface="Segoe UI Light" panose="020B0502040204020203" pitchFamily="34" charset="0"/>
              </a:rPr>
              <a:t>(3 each of if, then &amp; else)</a:t>
            </a:r>
          </a:p>
          <a:p>
            <a:endParaRPr lang="en-US" sz="1400" dirty="0">
              <a:solidFill>
                <a:schemeClr val="accent2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=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Text.EndsWith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([Column2],"Key")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= "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TotalCost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"Cost $"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= "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SalesQuantity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"Sales #"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null</a:t>
            </a:r>
            <a:endParaRPr lang="en-US" sz="2000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4CAFB-FF4F-4AE3-9B16-B88E15F7A576}"/>
              </a:ext>
            </a:extLst>
          </p:cNvPr>
          <p:cNvSpPr txBox="1"/>
          <p:nvPr/>
        </p:nvSpPr>
        <p:spPr>
          <a:xfrm>
            <a:off x="6315453" y="3691065"/>
            <a:ext cx="5140149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Nested 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example </a:t>
            </a:r>
            <a:r>
              <a:rPr lang="en-US" sz="1400" dirty="0">
                <a:cs typeface="Segoe UI Light" panose="020B0502040204020203" pitchFamily="34" charset="0"/>
              </a:rPr>
              <a:t>(3 each of if, then &amp; else)</a:t>
            </a:r>
          </a:p>
          <a:p>
            <a:endParaRPr lang="en-US" sz="1400" dirty="0">
              <a:solidFill>
                <a:schemeClr val="accent2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=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Text.EndsWith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([Column2],"Key")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      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= "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TotalCost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"Cost $"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      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= "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SalesQuantity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"Sales #"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null 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   else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“Item #"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DC1A6-9C72-43A9-A2C2-F6509D0D94E0}"/>
              </a:ext>
            </a:extLst>
          </p:cNvPr>
          <p:cNvSpPr txBox="1"/>
          <p:nvPr/>
        </p:nvSpPr>
        <p:spPr>
          <a:xfrm>
            <a:off x="6315452" y="5272634"/>
            <a:ext cx="5140149" cy="116955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Multiple conditions 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example  </a:t>
            </a:r>
            <a:r>
              <a:rPr lang="en-US" sz="1400" dirty="0">
                <a:cs typeface="Segoe UI Light" panose="020B0502040204020203" pitchFamily="34" charset="0"/>
              </a:rPr>
              <a:t>(1 each of if, then &amp; else)</a:t>
            </a:r>
          </a:p>
          <a:p>
            <a:endParaRPr lang="en-US" sz="1400" dirty="0">
              <a:solidFill>
                <a:schemeClr val="accent2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=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Text.Length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([Column2]) = 3 or </a:t>
            </a:r>
            <a:r>
              <a:rPr lang="en-US" sz="1400" dirty="0" err="1">
                <a:solidFill>
                  <a:schemeClr val="accent2"/>
                </a:solidFill>
                <a:cs typeface="Segoe UI Light" panose="020B0502040204020203" pitchFamily="34" charset="0"/>
              </a:rPr>
              <a:t>Text.Length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([Column2]) = 2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)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</a:p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cs typeface="Segoe UI Light" panose="020B0502040204020203" pitchFamily="34" charset="0"/>
              </a:rPr>
              <a:t> </a:t>
            </a:r>
            <a:r>
              <a:rPr lang="en-US" sz="1400" b="1" dirty="0">
                <a:solidFill>
                  <a:srgbClr val="505050"/>
                </a:solidFill>
                <a:cs typeface="Segoe UI Light" panose="020B0502040204020203" pitchFamily="34" charset="0"/>
              </a:rPr>
              <a:t>true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 </a:t>
            </a:r>
            <a:r>
              <a:rPr lang="en-US" sz="1400" b="1" dirty="0">
                <a:solidFill>
                  <a:srgbClr val="505050"/>
                </a:solidFill>
                <a:cs typeface="Segoe UI Light" panose="020B0502040204020203" pitchFamily="34" charset="0"/>
              </a:rPr>
              <a:t>false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09A2E-D679-4890-9315-158318953BF6}"/>
              </a:ext>
            </a:extLst>
          </p:cNvPr>
          <p:cNvSpPr txBox="1"/>
          <p:nvPr/>
        </p:nvSpPr>
        <p:spPr>
          <a:xfrm>
            <a:off x="6315456" y="1389702"/>
            <a:ext cx="5140149" cy="73866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Simple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example  </a:t>
            </a:r>
            <a:r>
              <a:rPr lang="en-US" sz="1400" dirty="0">
                <a:cs typeface="Segoe UI Light" panose="020B0502040204020203" pitchFamily="34" charset="0"/>
              </a:rPr>
              <a:t>(1 each of if, then &amp; else)</a:t>
            </a:r>
          </a:p>
          <a:p>
            <a:endParaRPr lang="en-US" sz="1400" dirty="0">
              <a:solidFill>
                <a:schemeClr val="accent2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=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if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= "Key"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then</a:t>
            </a:r>
            <a:r>
              <a:rPr lang="en-US" sz="1400" dirty="0">
                <a:solidFill>
                  <a:schemeClr val="accent2"/>
                </a:solidFill>
                <a:cs typeface="Segoe UI Light" panose="020B0502040204020203" pitchFamily="34" charset="0"/>
              </a:rPr>
              <a:t> [Column2] </a:t>
            </a:r>
            <a:r>
              <a:rPr lang="en-US" sz="1400" dirty="0">
                <a:solidFill>
                  <a:schemeClr val="accent6"/>
                </a:solidFill>
                <a:cs typeface="Segoe UI Light" panose="020B0502040204020203" pitchFamily="34" charset="0"/>
              </a:rPr>
              <a:t>else “Other”</a:t>
            </a:r>
            <a:endParaRPr lang="en-US" sz="2000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CB4C0-1A57-4806-8EA9-3DB3FB0BB35F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5716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15" y="424422"/>
            <a:ext cx="10339200" cy="708336"/>
          </a:xfrm>
        </p:spPr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spc="0" dirty="0">
                <a:ln>
                  <a:noFill/>
                </a:ln>
                <a:latin typeface="Segoe UI" panose="020B0502040204020203" pitchFamily="34" charset="0"/>
              </a:rPr>
              <a:t>i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f….then….else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3AD25680-7D79-4822-933A-9611236D6782}"/>
              </a:ext>
            </a:extLst>
          </p:cNvPr>
          <p:cNvSpPr txBox="1">
            <a:spLocks/>
          </p:cNvSpPr>
          <p:nvPr/>
        </p:nvSpPr>
        <p:spPr>
          <a:xfrm>
            <a:off x="580639" y="1391058"/>
            <a:ext cx="9741107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Like many other M functions, If…then…else can be created (or intuited) in several ways: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CB4C0-1A57-4806-8EA9-3DB3FB0BB35F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1E4CE-82B2-8FF4-F3E1-8766DA666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5" y="4398625"/>
            <a:ext cx="4428540" cy="2360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8FEF5-EC0D-0871-5D95-C285B1C8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7" y="2169431"/>
            <a:ext cx="4516976" cy="2058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E4C3F-A324-5952-5606-658B6D69014D}"/>
              </a:ext>
            </a:extLst>
          </p:cNvPr>
          <p:cNvSpPr txBox="1"/>
          <p:nvPr/>
        </p:nvSpPr>
        <p:spPr>
          <a:xfrm>
            <a:off x="2863901" y="4398625"/>
            <a:ext cx="2030887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Custom Column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BE648B-1977-7A44-D27E-09F5E0D6F9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57" t="23578"/>
          <a:stretch/>
        </p:blipFill>
        <p:spPr>
          <a:xfrm>
            <a:off x="5451192" y="2259976"/>
            <a:ext cx="6514027" cy="3168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2B8B81-9EC4-C604-0386-6494B2B0B12A}"/>
              </a:ext>
            </a:extLst>
          </p:cNvPr>
          <p:cNvSpPr txBox="1"/>
          <p:nvPr/>
        </p:nvSpPr>
        <p:spPr>
          <a:xfrm>
            <a:off x="2863901" y="2137528"/>
            <a:ext cx="2269254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Conditional Column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AB6AB-6096-5FD9-2612-B2C5238498E3}"/>
              </a:ext>
            </a:extLst>
          </p:cNvPr>
          <p:cNvSpPr txBox="1"/>
          <p:nvPr/>
        </p:nvSpPr>
        <p:spPr>
          <a:xfrm>
            <a:off x="8532918" y="2274301"/>
            <a:ext cx="281017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Column From Examples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846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66" y="2199091"/>
            <a:ext cx="4548068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Module 3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1966" y="3429000"/>
            <a:ext cx="4548068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a typeface="ＭＳ Ｐゴシック"/>
                <a:cs typeface="Segoe UI"/>
              </a:rPr>
              <a:t>Create relationships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a typeface="ＭＳ Ｐゴシック"/>
                <a:cs typeface="Segoe UI"/>
              </a:rPr>
              <a:t>between tables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11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66" y="2233641"/>
            <a:ext cx="4548068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M Language</a:t>
            </a:r>
            <a:endParaRPr lang="en-US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3341637"/>
            <a:ext cx="4548068" cy="135421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/>
              <a:t>Knowledge Check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/>
              <a:t>Module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551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3 Knowledge Check Questions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1DFB4-7272-46C2-B573-94625E879FE5}"/>
              </a:ext>
            </a:extLst>
          </p:cNvPr>
          <p:cNvSpPr/>
          <p:nvPr/>
        </p:nvSpPr>
        <p:spPr>
          <a:xfrm>
            <a:off x="916754" y="1276551"/>
            <a:ext cx="951060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M used for?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Transform data to optimize it in a data model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build queries that mashup data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separate facts and dimensions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All of the above</a:t>
            </a:r>
          </a:p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Which way can you NOT use M</a:t>
            </a: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Write custom code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Using the ribbon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measures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All of the above</a:t>
            </a:r>
          </a:p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DAX case sensitive?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2079588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351E94-1FD5-4EB2-B357-4F46A556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Module 3 Knowledge Check Questions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1DFB4-7272-46C2-B573-94625E879FE5}"/>
              </a:ext>
            </a:extLst>
          </p:cNvPr>
          <p:cNvSpPr/>
          <p:nvPr/>
        </p:nvSpPr>
        <p:spPr>
          <a:xfrm>
            <a:off x="916754" y="1276551"/>
            <a:ext cx="95106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M case sensitive?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Are if then else statements used in M?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Only in DAX </a:t>
            </a:r>
          </a:p>
          <a:p>
            <a:pPr marL="457200" marR="0" lvl="0" indent="-457200" fontAlgn="auto">
              <a:spcBef>
                <a:spcPts val="1200"/>
              </a:spcBef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M script be replaced by automated functions?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  <a:p>
            <a:pPr marL="800100" lvl="1" indent="-342900">
              <a:buFont typeface="+mj-lt"/>
              <a:buAutoNum type="alphaLcPeriod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Only when combined with DAX</a:t>
            </a:r>
          </a:p>
        </p:txBody>
      </p:sp>
    </p:spTree>
    <p:extLst>
      <p:ext uri="{BB962C8B-B14F-4D97-AF65-F5344CB8AC3E}">
        <p14:creationId xmlns:p14="http://schemas.microsoft.com/office/powerpoint/2010/main" val="68060109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66" y="2186296"/>
            <a:ext cx="4548067" cy="498598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Module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3089750"/>
            <a:ext cx="4548068" cy="808683"/>
          </a:xfrm>
        </p:spPr>
        <p:txBody>
          <a:bodyPr/>
          <a:lstStyle/>
          <a:p>
            <a:r>
              <a:rPr lang="en-US" sz="4000" dirty="0"/>
              <a:t>Logic Operators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49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210" y="1738392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4 Objectives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813630" y="2516489"/>
            <a:ext cx="6922235" cy="3593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Key M Transformations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Join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34671" y="156722"/>
            <a:ext cx="3449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Logic Operators</a:t>
            </a:r>
            <a:endParaRPr lang="en-US" sz="3600" dirty="0">
              <a:solidFill>
                <a:schemeClr val="bg1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8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30" y="1669812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1 Objectives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093720" y="2516489"/>
            <a:ext cx="8572500" cy="3593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what is meant by data model in the context of Power BI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the consequences of data model design decisions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consequences of Power BI’s data type handling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data connection options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259080" y="274619"/>
            <a:ext cx="30811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Get &amp; Shape</a:t>
            </a:r>
          </a:p>
          <a:p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1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58E576-B67F-4034-BCF1-E64DF455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631" y="505401"/>
            <a:ext cx="10340737" cy="414000"/>
          </a:xfrm>
        </p:spPr>
        <p:txBody>
          <a:bodyPr/>
          <a:lstStyle/>
          <a:p>
            <a:r>
              <a:rPr lang="en-US" sz="2800" kern="0" cap="none" spc="0" baseline="0" dirty="0">
                <a:ln>
                  <a:noFill/>
                </a:ln>
                <a:latin typeface="Segoe UI" panose="020B0502040204020203" pitchFamily="34" charset="0"/>
              </a:rPr>
              <a:t>Key Transformations</a:t>
            </a:r>
            <a:endParaRPr lang="en-US" sz="2800" cap="none" baseline="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97457-0634-4D4E-96FA-577DF9E41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F59DC-52F6-4CB9-8D9B-5C6DCFB39A55}"/>
              </a:ext>
            </a:extLst>
          </p:cNvPr>
          <p:cNvSpPr txBox="1"/>
          <p:nvPr/>
        </p:nvSpPr>
        <p:spPr>
          <a:xfrm>
            <a:off x="828376" y="1405569"/>
            <a:ext cx="3239032" cy="383489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 is the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key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data transformation in Power BI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Many transforms are just a click away on the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Ribbons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 full syntax in 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Advanced Editor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 is Column Based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Many Transformations occur by adding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2FAA7-4236-4650-A5D9-A94514E22CBE}"/>
              </a:ext>
            </a:extLst>
          </p:cNvPr>
          <p:cNvSpPr txBox="1"/>
          <p:nvPr/>
        </p:nvSpPr>
        <p:spPr>
          <a:xfrm>
            <a:off x="1130771" y="6200158"/>
            <a:ext cx="327377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 is </a:t>
            </a:r>
            <a:r>
              <a:rPr lang="en-US" sz="2000" b="1" dirty="0" err="1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SeNsItIvE</a:t>
            </a:r>
            <a:r>
              <a:rPr lang="en-US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87E8F-7F0E-46A4-8F73-6ABEDE84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41" y="1421885"/>
            <a:ext cx="7766292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AE9031-E1FA-4193-9897-76E08BE8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239" y="2603017"/>
            <a:ext cx="7810176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476E6-2BC1-4940-9132-BA7F6EBA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239" y="3761981"/>
            <a:ext cx="5503681" cy="75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8C2D3-595C-41F2-8F3D-A4C7B6189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239" y="5011457"/>
            <a:ext cx="3955770" cy="8476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80AE85-692E-4116-802B-12C3D1B55051}"/>
              </a:ext>
            </a:extLst>
          </p:cNvPr>
          <p:cNvCxnSpPr>
            <a:cxnSpLocks/>
          </p:cNvCxnSpPr>
          <p:nvPr/>
        </p:nvCxnSpPr>
        <p:spPr>
          <a:xfrm>
            <a:off x="4199824" y="1029088"/>
            <a:ext cx="0" cy="5323511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193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63" y="509285"/>
            <a:ext cx="10339200" cy="412454"/>
          </a:xfrm>
        </p:spPr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cap="none" spc="0" baseline="0" dirty="0">
                <a:ln>
                  <a:noFill/>
                </a:ln>
                <a:latin typeface="Segoe UI" panose="020B0502040204020203" pitchFamily="34" charset="0"/>
              </a:rPr>
              <a:t>Key Transformations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9D2C2-11BB-4779-8044-3B6E0AB36A7A}"/>
              </a:ext>
            </a:extLst>
          </p:cNvPr>
          <p:cNvSpPr/>
          <p:nvPr/>
        </p:nvSpPr>
        <p:spPr bwMode="auto">
          <a:xfrm>
            <a:off x="426319" y="1388567"/>
            <a:ext cx="3622309" cy="47203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7020A-AC19-4097-A7A7-2350C7B2717D}"/>
              </a:ext>
            </a:extLst>
          </p:cNvPr>
          <p:cNvSpPr/>
          <p:nvPr/>
        </p:nvSpPr>
        <p:spPr bwMode="auto">
          <a:xfrm>
            <a:off x="4188191" y="1388567"/>
            <a:ext cx="3622309" cy="47203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25CA2A-106F-4254-811C-1C08605CFB78}"/>
              </a:ext>
            </a:extLst>
          </p:cNvPr>
          <p:cNvSpPr/>
          <p:nvPr/>
        </p:nvSpPr>
        <p:spPr bwMode="auto">
          <a:xfrm>
            <a:off x="7950063" y="1388565"/>
            <a:ext cx="3901435" cy="47203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7D68-F10A-403D-8946-05F2B1CA926C}"/>
              </a:ext>
            </a:extLst>
          </p:cNvPr>
          <p:cNvSpPr txBox="1"/>
          <p:nvPr/>
        </p:nvSpPr>
        <p:spPr>
          <a:xfrm>
            <a:off x="338657" y="1197009"/>
            <a:ext cx="3622308" cy="22159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Transpose</a:t>
            </a:r>
          </a:p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Convert Rows to Columns and</a:t>
            </a:r>
          </a:p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Columns to Rows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Syntax</a:t>
            </a:r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Table.Transpose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4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Previous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Column headers are lost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To transpose column headers, demote them to data prior to transpose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C396F-B709-423B-A496-0080277B6238}"/>
              </a:ext>
            </a:extLst>
          </p:cNvPr>
          <p:cNvSpPr txBox="1"/>
          <p:nvPr/>
        </p:nvSpPr>
        <p:spPr>
          <a:xfrm>
            <a:off x="4118409" y="1129356"/>
            <a:ext cx="3761872" cy="26776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000" b="1"/>
            </a:lvl1pPr>
            <a:lvl2pPr marL="3429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Pivot Column</a:t>
            </a:r>
          </a:p>
          <a:p>
            <a:r>
              <a:rPr lang="en-US" sz="1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Convert Selected column of values into Column Headers</a:t>
            </a:r>
          </a:p>
          <a:p>
            <a:pPr lvl="1"/>
            <a:r>
              <a:rPr lang="en-US" sz="14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Syntax</a:t>
            </a:r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Table.Pivot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Previous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,List.Distinct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Previous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[Color]), "Color", "Value",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List.Sum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values in [Color] column are converted to headers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values in the [Value] column are filled in where applicable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0211F3-FF5B-4B6B-8BE4-68761AB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2" y="5093360"/>
            <a:ext cx="3469588" cy="596335"/>
          </a:xfrm>
          <a:prstGeom prst="rect">
            <a:avLst/>
          </a:prstGeom>
        </p:spPr>
      </p:pic>
      <p:sp>
        <p:nvSpPr>
          <p:cNvPr id="20" name="Bent Arrow 18">
            <a:extLst>
              <a:ext uri="{FF2B5EF4-FFF2-40B4-BE49-F238E27FC236}">
                <a16:creationId xmlns:a16="http://schemas.microsoft.com/office/drawing/2014/main" id="{1B405541-6C62-431B-B178-D9F70CF71EC4}"/>
              </a:ext>
            </a:extLst>
          </p:cNvPr>
          <p:cNvSpPr/>
          <p:nvPr/>
        </p:nvSpPr>
        <p:spPr bwMode="auto">
          <a:xfrm rot="16200000" flipH="1" flipV="1">
            <a:off x="2833222" y="4405205"/>
            <a:ext cx="602108" cy="560236"/>
          </a:xfrm>
          <a:prstGeom prst="bentArrow">
            <a:avLst>
              <a:gd name="adj1" fmla="val 25000"/>
              <a:gd name="adj2" fmla="val 25859"/>
              <a:gd name="adj3" fmla="val 25000"/>
              <a:gd name="adj4" fmla="val 43750"/>
            </a:avLst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2C81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16AA03-167B-4CC6-9441-FDB09D61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72" y="3876286"/>
            <a:ext cx="2316726" cy="8975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B9AE61-285A-469C-AA80-A29C87F6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28" y="3877644"/>
            <a:ext cx="2083870" cy="8073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EE28B5-2EE5-41F1-BB4B-977B1B560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13" y="5238959"/>
            <a:ext cx="2752189" cy="844064"/>
          </a:xfrm>
          <a:prstGeom prst="rect">
            <a:avLst/>
          </a:prstGeom>
        </p:spPr>
      </p:pic>
      <p:sp>
        <p:nvSpPr>
          <p:cNvPr id="28" name="Bent Arrow 24">
            <a:extLst>
              <a:ext uri="{FF2B5EF4-FFF2-40B4-BE49-F238E27FC236}">
                <a16:creationId xmlns:a16="http://schemas.microsoft.com/office/drawing/2014/main" id="{6AFCCF95-7179-4D6F-A6A7-DA303F081C69}"/>
              </a:ext>
            </a:extLst>
          </p:cNvPr>
          <p:cNvSpPr/>
          <p:nvPr/>
        </p:nvSpPr>
        <p:spPr bwMode="auto">
          <a:xfrm rot="10800000" flipH="1">
            <a:off x="4614396" y="4726879"/>
            <a:ext cx="2684670" cy="431998"/>
          </a:xfrm>
          <a:prstGeom prst="bentArrow">
            <a:avLst>
              <a:gd name="adj1" fmla="val 36141"/>
              <a:gd name="adj2" fmla="val 39310"/>
              <a:gd name="adj3" fmla="val 27378"/>
              <a:gd name="adj4" fmla="val 43750"/>
            </a:avLst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2C81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5CA781-AF62-4891-A395-10DA214D0FD1}"/>
              </a:ext>
            </a:extLst>
          </p:cNvPr>
          <p:cNvSpPr txBox="1"/>
          <p:nvPr/>
        </p:nvSpPr>
        <p:spPr>
          <a:xfrm>
            <a:off x="7942703" y="1125565"/>
            <a:ext cx="4178582" cy="26715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000" b="1"/>
            </a:lvl1pPr>
            <a:lvl2pPr marL="3429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1400"/>
            </a:lvl2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Unpivot Columns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Convert Selected Column Headers  into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column of values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Syntax</a:t>
            </a:r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1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Table.UnpivotOtherColumns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Previous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, {"Letter"}, "Attribute", "Value")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unpivoted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column headers become the column [Attribute]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unpivoted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values become the column [Value]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6FA749-2CFA-4163-9D4E-B722A143EA55}"/>
              </a:ext>
            </a:extLst>
          </p:cNvPr>
          <p:cNvSpPr/>
          <p:nvPr/>
        </p:nvSpPr>
        <p:spPr>
          <a:xfrm>
            <a:off x="2565016" y="6406304"/>
            <a:ext cx="607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05050"/>
                </a:solidFill>
              </a:rPr>
              <a:t>Note</a:t>
            </a:r>
            <a:r>
              <a:rPr lang="en-US" b="1" dirty="0"/>
              <a:t>: </a:t>
            </a:r>
            <a:r>
              <a:rPr lang="en-US" dirty="0">
                <a:solidFill>
                  <a:srgbClr val="00B0F0"/>
                </a:solidFill>
              </a:rPr>
              <a:t>Previous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=&gt; Name of the previous step in the query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C9816-B5E6-4023-9EE5-7D35B2AF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263" y="3913836"/>
            <a:ext cx="2880635" cy="8834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B4B16F-C0E6-46E9-8FF5-5D05136A3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127" y="5080080"/>
            <a:ext cx="2457704" cy="888157"/>
          </a:xfrm>
          <a:prstGeom prst="rect">
            <a:avLst/>
          </a:prstGeom>
        </p:spPr>
      </p:pic>
      <p:sp>
        <p:nvSpPr>
          <p:cNvPr id="38" name="Bent Arrow 33">
            <a:extLst>
              <a:ext uri="{FF2B5EF4-FFF2-40B4-BE49-F238E27FC236}">
                <a16:creationId xmlns:a16="http://schemas.microsoft.com/office/drawing/2014/main" id="{1AC75A45-ED0D-4DF2-A947-A3F764FE3C92}"/>
              </a:ext>
            </a:extLst>
          </p:cNvPr>
          <p:cNvSpPr/>
          <p:nvPr/>
        </p:nvSpPr>
        <p:spPr bwMode="auto">
          <a:xfrm rot="16200000" flipH="1" flipV="1">
            <a:off x="10559263" y="4499760"/>
            <a:ext cx="1284674" cy="348277"/>
          </a:xfrm>
          <a:prstGeom prst="bentArrow">
            <a:avLst>
              <a:gd name="adj1" fmla="val 45650"/>
              <a:gd name="adj2" fmla="val 50000"/>
              <a:gd name="adj3" fmla="val 25001"/>
              <a:gd name="adj4" fmla="val 43750"/>
            </a:avLst>
          </a:prstGeom>
          <a:solidFill>
            <a:srgbClr val="FFC00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F2C812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921EF-745A-0158-80B9-73804E200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800" y="1126394"/>
            <a:ext cx="1340305" cy="43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922D5-AA4C-E1F6-9C46-82ED68A6A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780" y="1091141"/>
            <a:ext cx="1426604" cy="4320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79F6583-6495-CBE6-3D01-D2DB3A92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0362132" y="957637"/>
            <a:ext cx="1678936" cy="7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81845A-AFDC-E272-A180-6A71500EFB3F}"/>
              </a:ext>
            </a:extLst>
          </p:cNvPr>
          <p:cNvCxnSpPr>
            <a:cxnSpLocks/>
          </p:cNvCxnSpPr>
          <p:nvPr/>
        </p:nvCxnSpPr>
        <p:spPr>
          <a:xfrm>
            <a:off x="4048628" y="1091141"/>
            <a:ext cx="0" cy="5323511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7F8B21-9A3A-A93D-75A1-049F706B2103}"/>
              </a:ext>
            </a:extLst>
          </p:cNvPr>
          <p:cNvCxnSpPr>
            <a:cxnSpLocks/>
          </p:cNvCxnSpPr>
          <p:nvPr/>
        </p:nvCxnSpPr>
        <p:spPr>
          <a:xfrm>
            <a:off x="7817858" y="1082793"/>
            <a:ext cx="0" cy="5323511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57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Join Kinds – Merge Types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AB1958-E8B0-4965-B0AD-C2C8EBAB3E14}"/>
              </a:ext>
            </a:extLst>
          </p:cNvPr>
          <p:cNvSpPr/>
          <p:nvPr/>
        </p:nvSpPr>
        <p:spPr bwMode="auto">
          <a:xfrm>
            <a:off x="355042" y="1816845"/>
            <a:ext cx="3622309" cy="21776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D239B1-6052-4BEF-97A3-4C4ECFFFF1AF}"/>
              </a:ext>
            </a:extLst>
          </p:cNvPr>
          <p:cNvSpPr/>
          <p:nvPr/>
        </p:nvSpPr>
        <p:spPr bwMode="auto">
          <a:xfrm>
            <a:off x="4116914" y="1816844"/>
            <a:ext cx="3622309" cy="2192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C2797-3779-4FE1-8858-20471AF325F0}"/>
              </a:ext>
            </a:extLst>
          </p:cNvPr>
          <p:cNvSpPr/>
          <p:nvPr/>
        </p:nvSpPr>
        <p:spPr bwMode="auto">
          <a:xfrm>
            <a:off x="7878786" y="1816843"/>
            <a:ext cx="3901435" cy="2192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72213-6F5F-4685-907B-2362FCF82CDE}"/>
              </a:ext>
            </a:extLst>
          </p:cNvPr>
          <p:cNvSpPr/>
          <p:nvPr/>
        </p:nvSpPr>
        <p:spPr bwMode="auto">
          <a:xfrm>
            <a:off x="355042" y="4066543"/>
            <a:ext cx="3622309" cy="2073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F309C-5A58-4AB5-AD69-EF622373F5D7}"/>
              </a:ext>
            </a:extLst>
          </p:cNvPr>
          <p:cNvSpPr/>
          <p:nvPr/>
        </p:nvSpPr>
        <p:spPr bwMode="auto">
          <a:xfrm>
            <a:off x="4116914" y="4066542"/>
            <a:ext cx="3622309" cy="2073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AA932D-1275-4DB2-AF5F-5EB8BAC3381E}"/>
              </a:ext>
            </a:extLst>
          </p:cNvPr>
          <p:cNvSpPr/>
          <p:nvPr/>
        </p:nvSpPr>
        <p:spPr bwMode="auto">
          <a:xfrm>
            <a:off x="7878786" y="4066541"/>
            <a:ext cx="3901435" cy="2073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1427A-D5F7-491F-9E13-D3568CAF4A07}"/>
              </a:ext>
            </a:extLst>
          </p:cNvPr>
          <p:cNvSpPr txBox="1"/>
          <p:nvPr/>
        </p:nvSpPr>
        <p:spPr>
          <a:xfrm>
            <a:off x="3977351" y="1804198"/>
            <a:ext cx="3761872" cy="17020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Left Outer 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/>
              <a:t>JoinKind.LeftOuter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b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Default for Merge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Shows all rows in 1st query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and “paints” attributes from second query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based on matches in joined column(s).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467BE-FE29-4645-8B20-EF92AABD493D}"/>
              </a:ext>
            </a:extLst>
          </p:cNvPr>
          <p:cNvSpPr txBox="1"/>
          <p:nvPr/>
        </p:nvSpPr>
        <p:spPr>
          <a:xfrm>
            <a:off x="4116914" y="4069503"/>
            <a:ext cx="3622310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Right Outer  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/>
              <a:t>JoinKind.RightOuter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b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Shows all rows in 2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query and “paints” attributes from 1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query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based on matches in joined column(s)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2C1FDA-C73B-4F99-B1C5-6834B746B3E2}"/>
              </a:ext>
            </a:extLst>
          </p:cNvPr>
          <p:cNvSpPr txBox="1"/>
          <p:nvPr/>
        </p:nvSpPr>
        <p:spPr>
          <a:xfrm>
            <a:off x="355042" y="4099445"/>
            <a:ext cx="3622309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Inner  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/>
              <a:t>JoinKind.Inner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Limits the rows to ONLY those which Match on joined column(s)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EB1CB5-483B-4726-94B3-907B7F6F3FF1}"/>
              </a:ext>
            </a:extLst>
          </p:cNvPr>
          <p:cNvSpPr txBox="1"/>
          <p:nvPr/>
        </p:nvSpPr>
        <p:spPr>
          <a:xfrm>
            <a:off x="355042" y="1815009"/>
            <a:ext cx="361098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 Outer </a:t>
            </a: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JoinKind.FullOuter</a:t>
            </a: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n-US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Shows 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of the rows from both queries. 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Like SQL “Union All”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69504A-FBDE-43A5-BA40-56CEA366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40" y="3005910"/>
            <a:ext cx="1268530" cy="8681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38065F-13E2-45D2-B3B3-76251020E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78" y="3168321"/>
            <a:ext cx="1223065" cy="8261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F526D2-634E-42EB-9DCF-7600066B8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31" y="5034989"/>
            <a:ext cx="1371055" cy="9350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F03B9-D407-47F2-9593-F168D700E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86" y="5119342"/>
            <a:ext cx="1403957" cy="9394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453493-F195-4F60-9679-386F435FC7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44" y="3052262"/>
            <a:ext cx="1249456" cy="840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900D7-B7AA-4986-B80E-F4732E529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08" y="5147678"/>
            <a:ext cx="1333892" cy="8828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B51AED-80C6-4AAE-A7CB-E9E4CE0F17EE}"/>
              </a:ext>
            </a:extLst>
          </p:cNvPr>
          <p:cNvSpPr txBox="1"/>
          <p:nvPr/>
        </p:nvSpPr>
        <p:spPr>
          <a:xfrm>
            <a:off x="7808343" y="4046334"/>
            <a:ext cx="3622310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Right Anti  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/>
              <a:t>JoinKind.RightAnti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b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Shows ONLY rows in 2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query where there is NO MATCH to 1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query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based on joined column(s)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9A1430-8947-419E-A468-7711874CE1DB}"/>
              </a:ext>
            </a:extLst>
          </p:cNvPr>
          <p:cNvSpPr txBox="1"/>
          <p:nvPr/>
        </p:nvSpPr>
        <p:spPr>
          <a:xfrm>
            <a:off x="7881518" y="1804197"/>
            <a:ext cx="3622310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Left Anti  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100" dirty="0" err="1"/>
              <a:t>JoinKind.LeftAnti</a:t>
            </a:r>
            <a: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br>
              <a:rPr lang="en-US" sz="11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Shows ONLY rows in 1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query where there is NO MATCH to 2</a:t>
            </a:r>
            <a:r>
              <a:rPr lang="en-US" sz="16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query (</a:t>
            </a:r>
            <a:r>
              <a:rPr lang="en-US" sz="1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based on joined column(s)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F48875-B081-4D60-BE16-F2856FACE357}"/>
              </a:ext>
            </a:extLst>
          </p:cNvPr>
          <p:cNvSpPr/>
          <p:nvPr/>
        </p:nvSpPr>
        <p:spPr>
          <a:xfrm>
            <a:off x="2639040" y="6371569"/>
            <a:ext cx="6438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Note: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or Multiple columns can be used to create the join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C15E6F-3EEA-4BE4-B844-EE4F4B4FBB66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1550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3FFE0-AD73-43E5-8107-ABFB76AC8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84DBC-08FB-43FD-A0A1-F5B05CA80766}"/>
              </a:ext>
            </a:extLst>
          </p:cNvPr>
          <p:cNvSpPr txBox="1"/>
          <p:nvPr/>
        </p:nvSpPr>
        <p:spPr>
          <a:xfrm>
            <a:off x="6434240" y="1030465"/>
            <a:ext cx="5534971" cy="30746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1800"/>
              </a:spcAft>
              <a:defRPr b="1">
                <a:latin typeface="Segoe UI (Body)"/>
                <a:cs typeface="Segoe UI Light" panose="020B0502040204020203" pitchFamily="34" charset="0"/>
              </a:defRPr>
            </a:lvl1pPr>
          </a:lstStyle>
          <a:p>
            <a:r>
              <a:rPr lang="en-US" sz="2000">
                <a:latin typeface="Segoe UI Light" panose="020B0502040204020203" pitchFamily="34" charset="0"/>
              </a:rPr>
              <a:t>Reference</a:t>
            </a:r>
          </a:p>
          <a:p>
            <a:r>
              <a:rPr lang="en-US" sz="1600" b="0">
                <a:latin typeface="Segoe UI Light" panose="020B0502040204020203" pitchFamily="34" charset="0"/>
              </a:rPr>
              <a:t>Uses the output of one query as the INPUT in another query.  (Link in a chain)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latin typeface="Segoe UI Light" panose="020B0502040204020203" pitchFamily="34" charset="0"/>
              </a:rPr>
              <a:t>All subsequent changes made to 1st query affect the 2nd during refresh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latin typeface="Segoe UI Light" panose="020B0502040204020203" pitchFamily="34" charset="0"/>
              </a:rPr>
              <a:t>When the 2nd query executes, it re-executes all the steps in the 1st query</a:t>
            </a:r>
          </a:p>
          <a:p>
            <a:endParaRPr lang="en-US" sz="2000">
              <a:latin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DAC71-4C2F-4AD9-BA77-A32CB40C362C}"/>
              </a:ext>
            </a:extLst>
          </p:cNvPr>
          <p:cNvSpPr txBox="1"/>
          <p:nvPr/>
        </p:nvSpPr>
        <p:spPr>
          <a:xfrm>
            <a:off x="873940" y="1030465"/>
            <a:ext cx="5299743" cy="28530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1800"/>
              </a:spcAft>
              <a:defRPr b="1">
                <a:latin typeface="Segoe UI (Body)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Segoe UI Light" panose="020B0502040204020203" pitchFamily="34" charset="0"/>
              </a:rPr>
              <a:t>Duplicate</a:t>
            </a:r>
          </a:p>
          <a:p>
            <a:r>
              <a:rPr lang="en-US" sz="1600" b="0" dirty="0">
                <a:latin typeface="Segoe UI Light" panose="020B0502040204020203" pitchFamily="34" charset="0"/>
              </a:rPr>
              <a:t>Copies a query at a point in time (Save 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 Light" panose="020B0502040204020203" pitchFamily="34" charset="0"/>
              </a:rPr>
              <a:t>Duplicate query can be modified independently without altering the original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 Light" panose="020B0502040204020203" pitchFamily="34" charset="0"/>
              </a:rPr>
              <a:t>Executing the 2nd query (duplicate) does NOT execute the 1st (original) query</a:t>
            </a:r>
          </a:p>
          <a:p>
            <a:endParaRPr lang="en-US" sz="2000" dirty="0">
              <a:latin typeface="Segoe UI Light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00366E-7D48-4CA1-8928-681F2D66BDE7}"/>
              </a:ext>
            </a:extLst>
          </p:cNvPr>
          <p:cNvCxnSpPr>
            <a:cxnSpLocks/>
          </p:cNvCxnSpPr>
          <p:nvPr/>
        </p:nvCxnSpPr>
        <p:spPr>
          <a:xfrm flipV="1">
            <a:off x="6173683" y="1426464"/>
            <a:ext cx="0" cy="4793340"/>
          </a:xfrm>
          <a:prstGeom prst="line">
            <a:avLst/>
          </a:prstGeom>
          <a:ln w="12700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38AF51-6430-484F-B98F-F193354D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61" y="3500406"/>
            <a:ext cx="2500830" cy="2719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ED7AB-4866-4493-B75F-A1C7452B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7" y="3581753"/>
            <a:ext cx="2353027" cy="2719398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0985FCF-5D97-64EC-289A-47B854D8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512" y="424314"/>
            <a:ext cx="10340975" cy="414337"/>
          </a:xfrm>
        </p:spPr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cap="none" spc="0" baseline="0" dirty="0">
                <a:ln>
                  <a:noFill/>
                </a:ln>
                <a:latin typeface="Segoe UI" panose="020B0502040204020203" pitchFamily="34" charset="0"/>
              </a:rPr>
              <a:t>Table Duplicate vs Table Reference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688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kern="0" cap="none" spc="0" baseline="0" dirty="0">
                <a:ln>
                  <a:noFill/>
                </a:ln>
                <a:latin typeface="Segoe UI" panose="020B0502040204020203" pitchFamily="34" charset="0"/>
              </a:rPr>
              <a:t>Join Kinds – Other Combining Queries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BF7A7A-8233-45FB-A6C0-743CD1EC57FD}"/>
              </a:ext>
            </a:extLst>
          </p:cNvPr>
          <p:cNvSpPr/>
          <p:nvPr/>
        </p:nvSpPr>
        <p:spPr bwMode="auto">
          <a:xfrm>
            <a:off x="569895" y="1552386"/>
            <a:ext cx="5486400" cy="2138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50BBE-4E2B-427E-9D1F-B364A69A1861}"/>
              </a:ext>
            </a:extLst>
          </p:cNvPr>
          <p:cNvSpPr/>
          <p:nvPr/>
        </p:nvSpPr>
        <p:spPr bwMode="auto">
          <a:xfrm>
            <a:off x="6378049" y="1552386"/>
            <a:ext cx="5486400" cy="2138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B7213-2442-4D64-9413-D509AF729E21}"/>
              </a:ext>
            </a:extLst>
          </p:cNvPr>
          <p:cNvSpPr/>
          <p:nvPr/>
        </p:nvSpPr>
        <p:spPr bwMode="auto">
          <a:xfrm>
            <a:off x="569895" y="3963130"/>
            <a:ext cx="5486400" cy="2043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73565-3156-4322-BB8D-9517F74D6187}"/>
              </a:ext>
            </a:extLst>
          </p:cNvPr>
          <p:cNvSpPr/>
          <p:nvPr/>
        </p:nvSpPr>
        <p:spPr bwMode="auto">
          <a:xfrm>
            <a:off x="6370590" y="3963130"/>
            <a:ext cx="5486400" cy="2043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BD917-34B1-4DD5-9FF3-29AD1100D38D}"/>
              </a:ext>
            </a:extLst>
          </p:cNvPr>
          <p:cNvSpPr txBox="1"/>
          <p:nvPr/>
        </p:nvSpPr>
        <p:spPr>
          <a:xfrm>
            <a:off x="592811" y="1585509"/>
            <a:ext cx="5486400" cy="21605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Merge</a:t>
            </a:r>
            <a:b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Combines attributes (columns) of two queries based on a joined columns(s)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Column(s) used for the join must be in both queries (can be one or more)</a:t>
            </a:r>
            <a:endParaRPr lang="en-US" sz="14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Both queries rerun with each execution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Database terms, this is a JOIN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B73FC9-D08B-4330-8B76-C86E0A28384A}"/>
              </a:ext>
            </a:extLst>
          </p:cNvPr>
          <p:cNvSpPr txBox="1"/>
          <p:nvPr/>
        </p:nvSpPr>
        <p:spPr>
          <a:xfrm>
            <a:off x="6370590" y="1583575"/>
            <a:ext cx="5486400" cy="21605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Append</a:t>
            </a:r>
            <a:b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dirty="0"/>
              <a:t>“Stack” records of two (or more) queries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Both (all) queries rerun with each execution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column headers must be named the same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Non-matching columns will be added to the right as extra </a:t>
            </a:r>
            <a:r>
              <a:rPr lang="en-US" sz="1400" dirty="0" err="1"/>
              <a:t>colunns</a:t>
            </a:r>
            <a:r>
              <a:rPr lang="en-US" sz="1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8E4488-5DE2-42E6-ACE4-CD688D3B51FB}"/>
              </a:ext>
            </a:extLst>
          </p:cNvPr>
          <p:cNvSpPr txBox="1"/>
          <p:nvPr/>
        </p:nvSpPr>
        <p:spPr>
          <a:xfrm>
            <a:off x="6370590" y="3970750"/>
            <a:ext cx="5486400" cy="18897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Reference</a:t>
            </a:r>
            <a:b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Uses the output of one query as the INPUT in another query.  (Link in a chain)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subsequent changes made to 1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query affect the 2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during refresh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When the 2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query executes, it re-executes all the steps in the 1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5E0A1-6FE3-428F-BBE9-E94238DD2CBE}"/>
              </a:ext>
            </a:extLst>
          </p:cNvPr>
          <p:cNvSpPr txBox="1"/>
          <p:nvPr/>
        </p:nvSpPr>
        <p:spPr>
          <a:xfrm>
            <a:off x="569895" y="3968816"/>
            <a:ext cx="5486400" cy="20436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Duplicate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Copies a query at a point in time (Save As)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Duplicate query can be modified independently without altering the original query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Executing the 2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nd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query (duplicate) does NOT execute the 1</a:t>
            </a:r>
            <a:r>
              <a:rPr lang="en-US" sz="1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(original) query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82C1BA-66E3-4CC1-8392-C1FF805D42E1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2631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Fuzzy Merge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265330-A797-4A7D-892B-47362C7F4494}"/>
              </a:ext>
            </a:extLst>
          </p:cNvPr>
          <p:cNvSpPr txBox="1">
            <a:spLocks/>
          </p:cNvSpPr>
          <p:nvPr/>
        </p:nvSpPr>
        <p:spPr>
          <a:xfrm>
            <a:off x="773973" y="1215429"/>
            <a:ext cx="10228088" cy="20690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2000" spc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Apply Fuzzy Matching algorithms when comparing columns and try to find matches across tables being merged.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4C79A9-D30C-4D07-9AD7-4247C12F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73" y="1801830"/>
            <a:ext cx="4087411" cy="4587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7434C4-A0E7-49FE-8585-9038E6C3E3A3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2974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Custom Functions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9138567-68F3-436C-AAA0-AAF494F7F10C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72AF6-C820-475F-877B-20C870DE96EA}"/>
              </a:ext>
            </a:extLst>
          </p:cNvPr>
          <p:cNvSpPr txBox="1"/>
          <p:nvPr/>
        </p:nvSpPr>
        <p:spPr>
          <a:xfrm>
            <a:off x="688490" y="1558356"/>
            <a:ext cx="5822038" cy="177587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 Functions help you re-use code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Create function using Blank query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Create function using baseline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BEB8A-3241-41FF-9127-9B9CC8DE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65" y="1485401"/>
            <a:ext cx="3937945" cy="1943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E119C4-E69B-42F5-84B6-69A7C7234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265" y="3610598"/>
            <a:ext cx="2145323" cy="2587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F0A197-1ED1-4053-8C0A-4B5EC7D3A7A4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20758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FD1552-547E-4B28-BD38-00C58A59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Enter Data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E9138567-68F3-436C-AAA0-AAF494F7F10C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8A968C4-11BB-4603-A2B0-593C58E603CC}"/>
              </a:ext>
            </a:extLst>
          </p:cNvPr>
          <p:cNvSpPr txBox="1">
            <a:spLocks/>
          </p:cNvSpPr>
          <p:nvPr/>
        </p:nvSpPr>
        <p:spPr>
          <a:xfrm>
            <a:off x="6578978" y="5240519"/>
            <a:ext cx="5703243" cy="400110"/>
          </a:xfrm>
          <a:prstGeom prst="rect">
            <a:avLst/>
          </a:prstGeom>
        </p:spPr>
        <p:txBody>
          <a:bodyPr vert="horz" wrap="square" lIns="0" tIns="60960" rIns="0" bIns="6096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100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None/>
              <a:defRPr lang="en-US" sz="1400" kern="1200" spc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None/>
              <a:defRPr lang="en-US" sz="1200" kern="1200" spc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None/>
              <a:defRPr lang="en-US" sz="1100" kern="1200" spc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None/>
              <a:defRPr lang="en-US" sz="1100" kern="1200" spc="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add additional rows or columns later, click the gear icon.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86C0C-BCAE-4150-9ADC-F479C25C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93" y="1282432"/>
            <a:ext cx="3213265" cy="1333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B122E-9688-4B54-913D-9D92158E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4" y="3364681"/>
            <a:ext cx="5703243" cy="3058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Down Arrow 9">
            <a:extLst>
              <a:ext uri="{FF2B5EF4-FFF2-40B4-BE49-F238E27FC236}">
                <a16:creationId xmlns:a16="http://schemas.microsoft.com/office/drawing/2014/main" id="{9BFB5710-0DC1-46AA-841B-86492C4A86ED}"/>
              </a:ext>
            </a:extLst>
          </p:cNvPr>
          <p:cNvSpPr/>
          <p:nvPr/>
        </p:nvSpPr>
        <p:spPr bwMode="auto">
          <a:xfrm>
            <a:off x="3088745" y="2733365"/>
            <a:ext cx="596582" cy="550958"/>
          </a:xfrm>
          <a:prstGeom prst="downArrow">
            <a:avLst>
              <a:gd name="adj1" fmla="val 50000"/>
              <a:gd name="adj2" fmla="val 63737"/>
            </a:avLst>
          </a:prstGeom>
          <a:solidFill>
            <a:srgbClr val="FFC000"/>
          </a:solidFill>
          <a:ln w="19050"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AADF10-F722-44E0-9060-696DD552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553" y="1884707"/>
            <a:ext cx="2681611" cy="2491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80266-3241-47A3-ABDF-612022CB8748}"/>
              </a:ext>
            </a:extLst>
          </p:cNvPr>
          <p:cNvSpPr/>
          <p:nvPr/>
        </p:nvSpPr>
        <p:spPr bwMode="auto">
          <a:xfrm>
            <a:off x="77972" y="6606363"/>
            <a:ext cx="1906772" cy="220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A7273F-4DE4-3494-6F33-72C16F82A184}"/>
              </a:ext>
            </a:extLst>
          </p:cNvPr>
          <p:cNvSpPr/>
          <p:nvPr/>
        </p:nvSpPr>
        <p:spPr>
          <a:xfrm>
            <a:off x="3738067" y="5800954"/>
            <a:ext cx="391954" cy="373075"/>
          </a:xfrm>
          <a:prstGeom prst="ellipse">
            <a:avLst/>
          </a:prstGeom>
          <a:noFill/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691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6" y="2123397"/>
            <a:ext cx="4548068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Module 4 Lab</a:t>
            </a:r>
            <a:endParaRPr lang="en-US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1966" y="3161044"/>
            <a:ext cx="4548068" cy="129266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Lab 4a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dynamic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path to Excel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375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966" y="2233641"/>
            <a:ext cx="4548068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Module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1966" y="3337854"/>
            <a:ext cx="4548068" cy="67710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/>
              <a:t>Knowledge Check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28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356" y="2360165"/>
            <a:ext cx="2590799" cy="498598"/>
          </a:xfrm>
        </p:spPr>
        <p:txBody>
          <a:bodyPr/>
          <a:lstStyle/>
          <a:p>
            <a:r>
              <a:rPr lang="en-US" cap="none" dirty="0">
                <a:latin typeface="Segoe UI Semibold" panose="020B0702040204020203" pitchFamily="34" charset="0"/>
              </a:rPr>
              <a:t>Module 1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2858763"/>
            <a:ext cx="4548068" cy="889539"/>
          </a:xfrm>
        </p:spPr>
        <p:txBody>
          <a:bodyPr/>
          <a:lstStyle/>
          <a:p>
            <a:r>
              <a:rPr lang="en-US" sz="4400" dirty="0"/>
              <a:t>Demonstration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088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1E01D56-0CD5-4638-836B-F57EB9AA5312}"/>
              </a:ext>
            </a:extLst>
          </p:cNvPr>
          <p:cNvSpPr txBox="1">
            <a:spLocks/>
          </p:cNvSpPr>
          <p:nvPr/>
        </p:nvSpPr>
        <p:spPr>
          <a:xfrm>
            <a:off x="9677400" y="6637020"/>
            <a:ext cx="2842260" cy="22098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© 2021 Microsoft All rights reserved.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9F411-4402-4D1E-8F8B-469987EF8C0C}"/>
              </a:ext>
            </a:extLst>
          </p:cNvPr>
          <p:cNvSpPr txBox="1"/>
          <p:nvPr/>
        </p:nvSpPr>
        <p:spPr>
          <a:xfrm>
            <a:off x="83820" y="6637020"/>
            <a:ext cx="2019300" cy="220980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E948F-D6DF-4155-884B-01C1E710D7B9}"/>
              </a:ext>
            </a:extLst>
          </p:cNvPr>
          <p:cNvSpPr/>
          <p:nvPr/>
        </p:nvSpPr>
        <p:spPr>
          <a:xfrm>
            <a:off x="916756" y="1377841"/>
            <a:ext cx="11037454" cy="623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What does the Transpose transformation do?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Convert selected rows to column headers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Convert columns to rows, and rows to columns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b="0" i="0" dirty="0">
                <a:effectLst/>
              </a:rPr>
              <a:t>Convert column headers into values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What does the Append transformation do?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Combines two queries based on joined columns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Stacks records of two or more queries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b="0" i="0" dirty="0">
                <a:effectLst/>
              </a:rPr>
              <a:t>Copies a query at a point in time</a:t>
            </a:r>
          </a:p>
          <a:p>
            <a:pPr lvl="1"/>
            <a:endParaRPr lang="en-US" b="0" i="0" dirty="0">
              <a:solidFill>
                <a:srgbClr val="000000"/>
              </a:solidFill>
              <a:effectLst/>
            </a:endParaRPr>
          </a:p>
          <a:p>
            <a:pPr marL="457200" indent="-457200">
              <a:lnSpc>
                <a:spcPct val="12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Which is the best way to add a table on the fly?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</a:rPr>
              <a:t>Use Enter Data from the ribbon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/>
                </a:solidFill>
                <a:latin typeface="+mn-lt"/>
              </a:rPr>
              <a:t>Write a new SQL statement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b="0" i="0" dirty="0">
                <a:effectLst/>
              </a:rPr>
              <a:t>Import an additional table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7B2DBF-D127-9DAD-2971-0276FEA0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4 Knowledge Check Questions</a:t>
            </a:r>
            <a:br>
              <a:rPr lang="en-US" sz="2800" cap="none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8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01222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5" y="2027598"/>
            <a:ext cx="4548067" cy="498598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Module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6180" y="3089750"/>
            <a:ext cx="4647003" cy="15388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Columns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Measures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999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BF5174-5A62-404D-9ABE-D80CCE957486}"/>
              </a:ext>
            </a:extLst>
          </p:cNvPr>
          <p:cNvGraphicFramePr>
            <a:graphicFrameLocks noGrp="1"/>
          </p:cNvGraphicFramePr>
          <p:nvPr/>
        </p:nvGraphicFramePr>
        <p:xfrm>
          <a:off x="1786582" y="4548955"/>
          <a:ext cx="7130870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4742">
                  <a:extLst>
                    <a:ext uri="{9D8B030D-6E8A-4147-A177-3AD203B41FA5}">
                      <a16:colId xmlns:a16="http://schemas.microsoft.com/office/drawing/2014/main" val="3690485077"/>
                    </a:ext>
                  </a:extLst>
                </a:gridCol>
                <a:gridCol w="3616128">
                  <a:extLst>
                    <a:ext uri="{9D8B030D-6E8A-4147-A177-3AD203B41FA5}">
                      <a16:colId xmlns:a16="http://schemas.microsoft.com/office/drawing/2014/main" val="2927060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1" dirty="0"/>
                        <a:t>Calculated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="1" dirty="0"/>
                        <a:t>Calculated Measures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99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Computed during data refresh 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Computed when measure is used</a:t>
                      </a:r>
                      <a:endParaRPr lang="en-US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8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Belong to Table 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Belong to Data Model</a:t>
                      </a:r>
                      <a:endParaRPr lang="nl-NL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87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Stored in 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Data Model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Not stored; Formula only</a:t>
                      </a:r>
                      <a:endParaRPr lang="nl-NL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Operate on current row context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Operate on current filter context</a:t>
                      </a:r>
                      <a:endParaRPr lang="en-US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011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C6818FF-12FA-5A3F-4146-4737121D7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l-NL" sz="3200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Column </a:t>
            </a:r>
            <a:r>
              <a:rPr lang="nl-NL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vs.</a:t>
            </a:r>
            <a:r>
              <a:rPr lang="nl-NL" sz="1800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NL" sz="3200" cap="none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Measures  </a:t>
            </a:r>
            <a:endParaRPr lang="en-US" sz="3200" cap="non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C5A6ACA-2CAC-7BB7-20E1-2014DF0EC71D}"/>
              </a:ext>
            </a:extLst>
          </p:cNvPr>
          <p:cNvSpPr txBox="1">
            <a:spLocks/>
          </p:cNvSpPr>
          <p:nvPr/>
        </p:nvSpPr>
        <p:spPr>
          <a:xfrm>
            <a:off x="814552" y="1223551"/>
            <a:ext cx="11655425" cy="4135581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Calculated Column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values are calculated for each row and are stored in the model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They require little virtual memory when user interacts with the report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However, a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void creating them if you want to reduce the model size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Whenever possible, create calculated column in: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Dim Table; the table with the h</a:t>
            </a:r>
            <a:r>
              <a:rPr lang="en-US" sz="16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ighest level of granularity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In M language (in the Query Editor) as they consume more RAM when calculated in DAX</a:t>
            </a:r>
          </a:p>
          <a:p>
            <a:pPr marL="1257300" lvl="2" indent="-342900">
              <a:lnSpc>
                <a:spcPct val="110000"/>
              </a:lnSpc>
              <a:spcBef>
                <a:spcPts val="600"/>
              </a:spcBef>
              <a:buFontTx/>
              <a:buChar char="-"/>
            </a:pPr>
            <a:endParaRPr lang="en-US" sz="6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Calculated Measures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aggregation and not stored in the model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Faster calculation but uses more processing power to execute a time of query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46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818FF-12FA-5A3F-4146-4737121D7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l-NL" sz="3200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Column </a:t>
            </a:r>
            <a:r>
              <a:rPr lang="nl-NL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VS.</a:t>
            </a:r>
            <a:r>
              <a:rPr lang="nl-NL" sz="1800" kern="1200" cap="none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nl-NL" sz="3200" cap="none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Calculated Measures  </a:t>
            </a:r>
            <a:endParaRPr lang="en-US" sz="3200" cap="non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D4C0CC-DC81-6E0A-06A9-ABEC76D5A0B2}"/>
              </a:ext>
            </a:extLst>
          </p:cNvPr>
          <p:cNvGraphicFramePr>
            <a:graphicFrameLocks noGrp="1"/>
          </p:cNvGraphicFramePr>
          <p:nvPr/>
        </p:nvGraphicFramePr>
        <p:xfrm>
          <a:off x="975276" y="1401776"/>
          <a:ext cx="9154435" cy="30198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3305">
                  <a:extLst>
                    <a:ext uri="{9D8B030D-6E8A-4147-A177-3AD203B41FA5}">
                      <a16:colId xmlns:a16="http://schemas.microsoft.com/office/drawing/2014/main" val="487937925"/>
                    </a:ext>
                  </a:extLst>
                </a:gridCol>
                <a:gridCol w="6841130">
                  <a:extLst>
                    <a:ext uri="{9D8B030D-6E8A-4147-A177-3AD203B41FA5}">
                      <a16:colId xmlns:a16="http://schemas.microsoft.com/office/drawing/2014/main" val="369048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1" dirty="0"/>
                        <a:t>Use</a:t>
                      </a:r>
                      <a:endParaRPr lang="nl-NL" sz="2000" b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1" dirty="0"/>
                        <a:t>When you want to</a:t>
                      </a:r>
                      <a:endParaRPr lang="nl-NL" sz="2000" b="1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99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b="0" dirty="0">
                          <a:solidFill>
                            <a:schemeClr val="tx1"/>
                          </a:solidFill>
                        </a:rPr>
                        <a:t>Calculated Measures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Calculate aggregate values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8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Reflect the filters selections in calculation result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878546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800" b="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Reduce model size (to minimize number of calculated columns)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813770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800" b="0" dirty="0">
                          <a:solidFill>
                            <a:schemeClr val="tx1"/>
                          </a:solidFill>
                        </a:rPr>
                        <a:t>Calculated Columns</a:t>
                      </a:r>
                      <a:endParaRPr lang="nl-NL" sz="1800" b="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Define an expression strictly useful on row level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0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800" b="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Use the result of a calculation in a slicer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Create categories</a:t>
                      </a:r>
                      <a:endParaRPr lang="nl-NL" sz="18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9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High re-use of metrics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Light" panose="020B0502040204020203" pitchFamily="34" charset="0"/>
                        <a:ea typeface="+mn-ea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0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255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5" y="2027598"/>
            <a:ext cx="4548067" cy="498598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Module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6180" y="3089750"/>
            <a:ext cx="4647003" cy="184665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Performance Factors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139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B9BB-19A0-BE5C-F1E3-A311076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787" y="1486932"/>
            <a:ext cx="5112940" cy="412454"/>
          </a:xfrm>
        </p:spPr>
        <p:txBody>
          <a:bodyPr/>
          <a:lstStyle/>
          <a:p>
            <a:r>
              <a:rPr lang="en-US" sz="40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Module 6 Objectives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3C53-22D6-F442-B069-E417B6BA826F}"/>
              </a:ext>
            </a:extLst>
          </p:cNvPr>
          <p:cNvSpPr/>
          <p:nvPr/>
        </p:nvSpPr>
        <p:spPr>
          <a:xfrm>
            <a:off x="3483787" y="2516489"/>
            <a:ext cx="7725233" cy="3593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the factors that influence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 the multiple engines that power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E01DB-A835-CC34-5A9B-114EF904B7E0}"/>
              </a:ext>
            </a:extLst>
          </p:cNvPr>
          <p:cNvSpPr txBox="1"/>
          <p:nvPr/>
        </p:nvSpPr>
        <p:spPr>
          <a:xfrm>
            <a:off x="34671" y="156722"/>
            <a:ext cx="344911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Power BI</a:t>
            </a:r>
          </a:p>
          <a:p>
            <a:r>
              <a:rPr lang="en-US" sz="3300" cap="none" dirty="0">
                <a:solidFill>
                  <a:schemeClr val="bg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Performance Factors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BF0C8-4CF7-E2BC-6FC7-47DADCA6A0E0}"/>
              </a:ext>
            </a:extLst>
          </p:cNvPr>
          <p:cNvGrpSpPr/>
          <p:nvPr/>
        </p:nvGrpSpPr>
        <p:grpSpPr>
          <a:xfrm>
            <a:off x="10575427" y="130569"/>
            <a:ext cx="1581902" cy="904072"/>
            <a:chOff x="363368" y="-30356"/>
            <a:chExt cx="1581902" cy="904072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2B72BDF7-0754-1DD5-D1E2-F947303BD4EC}"/>
                </a:ext>
              </a:extLst>
            </p:cNvPr>
            <p:cNvSpPr txBox="1">
              <a:spLocks/>
            </p:cNvSpPr>
            <p:nvPr/>
          </p:nvSpPr>
          <p:spPr>
            <a:xfrm>
              <a:off x="439156" y="-30356"/>
              <a:ext cx="1071837" cy="318962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BDF407BC-2A45-AD86-A244-3912BDEAFA0D}"/>
                </a:ext>
              </a:extLst>
            </p:cNvPr>
            <p:cNvSpPr txBox="1">
              <a:spLocks/>
            </p:cNvSpPr>
            <p:nvPr/>
          </p:nvSpPr>
          <p:spPr>
            <a:xfrm>
              <a:off x="569537" y="318963"/>
              <a:ext cx="1375733" cy="24929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 cap="none" dirty="0">
                  <a:solidFill>
                    <a:srgbClr val="FED112"/>
                  </a:solidFill>
                </a:rPr>
                <a:t>Power BI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B23D77F0-B3F9-F586-8106-36CFE2ECE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368" y="323903"/>
              <a:ext cx="412338" cy="274716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37F06975-C7F6-669F-F926-67336F89042C}"/>
                </a:ext>
              </a:extLst>
            </p:cNvPr>
            <p:cNvSpPr txBox="1">
              <a:spLocks/>
            </p:cNvSpPr>
            <p:nvPr/>
          </p:nvSpPr>
          <p:spPr>
            <a:xfrm>
              <a:off x="793705" y="461261"/>
              <a:ext cx="1151565" cy="412455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7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4D1A3-D630-8414-E9AA-4CA55295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21" y="1253330"/>
            <a:ext cx="10270415" cy="5160721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good performance of a Power BI report essentially hinges on the following factors: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Network Latency</a:t>
            </a:r>
            <a:endParaRPr lang="en-US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Power BI Licensing tier</a:t>
            </a:r>
            <a:endParaRPr lang="en-US" sz="18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Number of (simultaneous) users</a:t>
            </a: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Row Level Security</a:t>
            </a:r>
            <a:endParaRPr lang="en-US" sz="18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Data Source</a:t>
            </a: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Data Volumes</a:t>
            </a:r>
            <a:endParaRPr lang="en-US" sz="18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Storage Mode</a:t>
            </a: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Model Design</a:t>
            </a: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DAX Calculations</a:t>
            </a:r>
            <a:endParaRPr lang="en-US" sz="18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860419" lvl="2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2E2E2E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Report Design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2F5496"/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2F5496"/>
              </a:solidFill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Performance Factors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529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4D1A3-D630-8414-E9AA-4CA55295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54" y="1110799"/>
            <a:ext cx="10270415" cy="5160721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key to delivering scalable, reliable, and high-performing Power BI reports is to create tabular models that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F5496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Optimize Storage, Memory and Computing Capacity</a:t>
            </a:r>
            <a:r>
              <a:rPr lang="en-US" sz="1400" dirty="0">
                <a:solidFill>
                  <a:srgbClr val="2F5496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Analysis Services, Power BI and Excel PowerPivot/Query are powered by the same technology; a Storage Engine and Formula Engine that together help achieve a balance between a model’s size and its performance.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formula engine (FE) processes the DAX request, generates the query plan and executes it.</a:t>
            </a:r>
          </a:p>
          <a:p>
            <a:pPr lvl="2">
              <a:lnSpc>
                <a:spcPct val="107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storage engine (SE) retrieves data from model to answer requests made by the formula engine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1"/>
                </a:solidFill>
                <a:latin typeface="Segoe UI (Body)"/>
                <a:cs typeface="Segoe UI Semibold" panose="020B0702040204020203" pitchFamily="34" charset="0"/>
              </a:rPr>
              <a:t>Data Analysis Expressions (DAX) 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is the language that performs advanced calculations and formulate the request sent to the storage engine.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30" y="520530"/>
            <a:ext cx="10340737" cy="414000"/>
          </a:xfrm>
        </p:spPr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Under The Hood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7B984-FF08-DAA0-7C59-727EE907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10" y="4043023"/>
            <a:ext cx="6686994" cy="21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38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4D1A3-D630-8414-E9AA-4CA55295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54" y="1253330"/>
            <a:ext cx="10270415" cy="5160721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F5496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Data Compression Engine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E2E2E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VertiPaq</a:t>
            </a: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- also known as </a:t>
            </a:r>
            <a:r>
              <a:rPr lang="en-US" sz="1400" dirty="0" err="1">
                <a:solidFill>
                  <a:srgbClr val="2E2E2E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xVelocity</a:t>
            </a: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in Power Pivot – is an in-memory columnar database engine that converts rows imported from the source data into an optimized storage organized by columns, encoding &amp; compressing each column’s data individually.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Compression allows the engine to fit more data into memory and speed up most analytical queries by </a:t>
            </a:r>
            <a:r>
              <a:rPr lang="en-US" sz="14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providing quick access to relevant data without scanning through whole tables</a:t>
            </a: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VertiPaq compression algorithms reduces the memory footprint of a data model by:</a:t>
            </a:r>
          </a:p>
          <a:p>
            <a:pPr marL="628650" lvl="1" indent="-285750">
              <a:lnSpc>
                <a:spcPct val="107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reducing the size of the model</a:t>
            </a:r>
          </a:p>
          <a:p>
            <a:pPr marL="628650" lvl="1" indent="-285750">
              <a:lnSpc>
                <a:spcPct val="107000"/>
              </a:lnSpc>
              <a:spcBef>
                <a:spcPts val="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reducing the amount of RAM required to read its content. 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endParaRPr lang="en-US" sz="800" b="1" i="1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en-US" sz="1600" i="1" dirty="0">
                <a:solidFill>
                  <a:srgbClr val="2F5496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			VertiPaq can compress data by a factor of 10</a:t>
            </a: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VertiPaq compression only applies to imported data</a:t>
            </a: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. The engine stores a copy of the initial data in memory and data will only update the next time it is downloaded or refreshed from the data source.</a:t>
            </a:r>
          </a:p>
          <a:p>
            <a:pPr marL="285750" marR="0" lvl="0" indent="-28575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In </a:t>
            </a:r>
            <a:r>
              <a:rPr lang="en-US" sz="14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DirectQuery</a:t>
            </a:r>
            <a:r>
              <a:rPr lang="en-US" sz="14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mode queries are directly forwarded to the original data source for every request.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Storage Engine – Encoding &amp; Compression 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314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94D1A3-D630-8414-E9AA-4CA55295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54" y="1253330"/>
            <a:ext cx="10270415" cy="5160721"/>
          </a:xfrm>
        </p:spPr>
        <p:txBody>
          <a:bodyPr/>
          <a:lstStyle/>
          <a:p>
            <a:pPr marL="0" lvl="1" indent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cap="none" dirty="0">
                <a:solidFill>
                  <a:srgbClr val="2F549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Encoding &amp; Compression</a:t>
            </a:r>
          </a:p>
          <a:p>
            <a:pPr marL="0" lvl="1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VertiPaq automatically applies a combination of the following encoding and compression technics: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Value encoding </a:t>
            </a: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applies to numeric columns and reduces integer values to their lowest storage size based on their characteristics, distribution and identified discovered mathematical relationships. 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Dictionary encoding</a:t>
            </a: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(a.k.a. Hash encoding) entails:</a:t>
            </a:r>
          </a:p>
          <a:p>
            <a:pPr lvl="2">
              <a:spcBef>
                <a:spcPts val="300"/>
              </a:spcBef>
            </a:pP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Building a dictionary of distinct text values of a column</a:t>
            </a:r>
          </a:p>
          <a:p>
            <a:pPr lvl="2">
              <a:spcBef>
                <a:spcPts val="300"/>
              </a:spcBef>
            </a:pP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Indexing each value in the list with integers (assign integers to each value)</a:t>
            </a:r>
          </a:p>
          <a:p>
            <a:pPr lvl="2">
              <a:spcBef>
                <a:spcPts val="300"/>
              </a:spcBef>
            </a:pP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Replacing the column values with indexes (integer values) in the dictionary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Run-Length Encoding (RLE) </a:t>
            </a: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identifies and roll up repeating column values resulting in a more compact format that benefits from the sort order of the data.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1600" b="1" dirty="0" err="1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Bitpacking</a:t>
            </a: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uses algorithms to represent data with as few as possible number of bits.</a:t>
            </a:r>
          </a:p>
          <a:p>
            <a:pPr marL="0" lvl="1" indent="0">
              <a:buNone/>
            </a:pPr>
            <a:endParaRPr lang="en-US" sz="16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E2E2E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Whichever the encoding that Tabular chooses (value or dictionary), the internal data structure will end up consisting of integers. </a:t>
            </a:r>
            <a:endParaRPr lang="en-US" sz="1400" dirty="0">
              <a:solidFill>
                <a:srgbClr val="2E2E2E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Storage Engine – Encoding &amp; Compression 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212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82C9C-A5F7-68DB-DAE0-8038D9598E33}"/>
              </a:ext>
            </a:extLst>
          </p:cNvPr>
          <p:cNvSpPr/>
          <p:nvPr/>
        </p:nvSpPr>
        <p:spPr bwMode="auto">
          <a:xfrm>
            <a:off x="2675658" y="1268997"/>
            <a:ext cx="9425928" cy="46367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676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BI Desktop - .PBIX file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9B6CEC-3253-4423-B7B0-A4BB326D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696"/>
          <a:stretch/>
        </p:blipFill>
        <p:spPr>
          <a:xfrm>
            <a:off x="276959" y="1300716"/>
            <a:ext cx="1874832" cy="47126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E58748-A184-4499-A128-35FD7AA6BFEA}"/>
              </a:ext>
            </a:extLst>
          </p:cNvPr>
          <p:cNvSpPr txBox="1"/>
          <p:nvPr/>
        </p:nvSpPr>
        <p:spPr>
          <a:xfrm>
            <a:off x="2846496" y="4046059"/>
            <a:ext cx="2533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/>
              <a:t>Query Editor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Data Source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/>
              <a:t>Data Transformation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EBB231-6940-46AB-A599-A9475898A2D0}"/>
              </a:ext>
            </a:extLst>
          </p:cNvPr>
          <p:cNvSpPr txBox="1"/>
          <p:nvPr/>
        </p:nvSpPr>
        <p:spPr>
          <a:xfrm>
            <a:off x="14480" y="2142475"/>
            <a:ext cx="400110" cy="17276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nl-NL" sz="1400" b="1" dirty="0"/>
              <a:t>Data Sources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A39FB8F-B1B9-419A-BFE7-1BFA308C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7" y="347229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Desktop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7A24-C314-58B2-19EA-C97600907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8" b="-634"/>
          <a:stretch/>
        </p:blipFill>
        <p:spPr>
          <a:xfrm>
            <a:off x="2908990" y="2142475"/>
            <a:ext cx="2835554" cy="17009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66E6108-4D05-49BE-0A1B-6BC165121D47}"/>
              </a:ext>
            </a:extLst>
          </p:cNvPr>
          <p:cNvGrpSpPr/>
          <p:nvPr/>
        </p:nvGrpSpPr>
        <p:grpSpPr>
          <a:xfrm>
            <a:off x="6980165" y="1542699"/>
            <a:ext cx="5211835" cy="4346748"/>
            <a:chOff x="5901651" y="1573649"/>
            <a:chExt cx="5211835" cy="434674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AA4073-A7F4-47C7-92E3-2CE41ACE04BD}"/>
                </a:ext>
              </a:extLst>
            </p:cNvPr>
            <p:cNvSpPr txBox="1"/>
            <p:nvPr/>
          </p:nvSpPr>
          <p:spPr>
            <a:xfrm>
              <a:off x="9255619" y="1881888"/>
              <a:ext cx="1324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1" dirty="0"/>
                <a:t>Report</a:t>
              </a:r>
              <a:r>
                <a:rPr lang="nl-NL" sz="1400" dirty="0"/>
                <a:t> </a:t>
              </a:r>
            </a:p>
            <a:p>
              <a:r>
                <a:rPr lang="nl-NL" sz="1400" dirty="0"/>
                <a:t>Create Visual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324B332-C3AF-4509-AF64-B22EA22947DE}"/>
                </a:ext>
              </a:extLst>
            </p:cNvPr>
            <p:cNvSpPr txBox="1"/>
            <p:nvPr/>
          </p:nvSpPr>
          <p:spPr>
            <a:xfrm>
              <a:off x="9255619" y="3279255"/>
              <a:ext cx="17674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1" dirty="0"/>
                <a:t>Data</a:t>
              </a:r>
              <a:r>
                <a:rPr lang="nl-NL" sz="1400" dirty="0"/>
                <a:t> </a:t>
              </a:r>
            </a:p>
            <a:p>
              <a:r>
                <a:rPr lang="nl-NL" sz="1400" dirty="0"/>
                <a:t>View imported data</a:t>
              </a:r>
            </a:p>
            <a:p>
              <a:r>
                <a:rPr lang="nl-NL" sz="1400" dirty="0"/>
                <a:t>&amp; DAX tables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E7864-4248-4DF7-B919-AEF075C5CE3C}"/>
                </a:ext>
              </a:extLst>
            </p:cNvPr>
            <p:cNvSpPr txBox="1"/>
            <p:nvPr/>
          </p:nvSpPr>
          <p:spPr>
            <a:xfrm>
              <a:off x="9255619" y="4775932"/>
              <a:ext cx="18578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1" dirty="0"/>
                <a:t>Relationships</a:t>
              </a:r>
              <a:r>
                <a:rPr lang="nl-NL" sz="1400" dirty="0"/>
                <a:t>  </a:t>
              </a:r>
            </a:p>
            <a:p>
              <a:r>
                <a:rPr lang="nl-NL" sz="1400" dirty="0"/>
                <a:t>View &amp; manage table relationships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9071E6A-AF04-E720-8AFB-F6DF9F030025}"/>
                </a:ext>
              </a:extLst>
            </p:cNvPr>
            <p:cNvGrpSpPr/>
            <p:nvPr/>
          </p:nvGrpSpPr>
          <p:grpSpPr>
            <a:xfrm>
              <a:off x="5901651" y="1573649"/>
              <a:ext cx="3223456" cy="4346748"/>
              <a:chOff x="6833936" y="1456069"/>
              <a:chExt cx="3223456" cy="434674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7D5D895-77D4-742B-B2D2-81722C17C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12716" y="4330442"/>
                <a:ext cx="2544676" cy="14723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76EC878-9002-9F2A-0119-B585C6E2B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3936" y="1456069"/>
                <a:ext cx="438826" cy="12788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960EE2-ADBD-65BE-AF8D-97E61BF5C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896" y="2847736"/>
                <a:ext cx="444508" cy="132082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DE6E6F-8EE2-C17F-73A3-461FABF59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2526" y="4267079"/>
                <a:ext cx="465262" cy="141837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0E084C-BD4D-0FDD-8BB0-58E41CDE1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04498" y="2813880"/>
                <a:ext cx="2544676" cy="146722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1F974D-0B69-6326-9906-E1007B1C0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0908" y="1475307"/>
                <a:ext cx="2558850" cy="1134193"/>
              </a:xfrm>
              <a:prstGeom prst="rect">
                <a:avLst/>
              </a:prstGeom>
            </p:spPr>
          </p:pic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DA26B9-E663-A126-4537-CB91B7C242FE}"/>
              </a:ext>
            </a:extLst>
          </p:cNvPr>
          <p:cNvCxnSpPr>
            <a:cxnSpLocks/>
          </p:cNvCxnSpPr>
          <p:nvPr/>
        </p:nvCxnSpPr>
        <p:spPr>
          <a:xfrm flipV="1">
            <a:off x="2021516" y="3528060"/>
            <a:ext cx="571588" cy="569630"/>
          </a:xfrm>
          <a:prstGeom prst="straightConnector1">
            <a:avLst/>
          </a:prstGeom>
          <a:ln w="28575">
            <a:solidFill>
              <a:srgbClr val="0079D6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1A0B40-4811-1094-F881-B533730E19B1}"/>
              </a:ext>
            </a:extLst>
          </p:cNvPr>
          <p:cNvCxnSpPr>
            <a:cxnSpLocks/>
          </p:cNvCxnSpPr>
          <p:nvPr/>
        </p:nvCxnSpPr>
        <p:spPr>
          <a:xfrm>
            <a:off x="2126046" y="2356582"/>
            <a:ext cx="457857" cy="510235"/>
          </a:xfrm>
          <a:prstGeom prst="straightConnector1">
            <a:avLst/>
          </a:prstGeom>
          <a:ln w="28575">
            <a:solidFill>
              <a:srgbClr val="0079D6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72F1DEF-BFE1-4743-BE27-763A9FD8CB2A}"/>
              </a:ext>
            </a:extLst>
          </p:cNvPr>
          <p:cNvSpPr txBox="1"/>
          <p:nvPr/>
        </p:nvSpPr>
        <p:spPr>
          <a:xfrm>
            <a:off x="5678449" y="2679033"/>
            <a:ext cx="9755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Close &amp; Apply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0D8529-E599-B235-EE2A-842EA156789A}"/>
              </a:ext>
            </a:extLst>
          </p:cNvPr>
          <p:cNvSpPr txBox="1"/>
          <p:nvPr/>
        </p:nvSpPr>
        <p:spPr>
          <a:xfrm>
            <a:off x="5004172" y="4589925"/>
            <a:ext cx="1667348" cy="7117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Closes Query Editor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023A00-3993-66B3-CF6A-F049D74044D6}"/>
              </a:ext>
            </a:extLst>
          </p:cNvPr>
          <p:cNvSpPr txBox="1"/>
          <p:nvPr/>
        </p:nvSpPr>
        <p:spPr>
          <a:xfrm>
            <a:off x="5018251" y="5301658"/>
            <a:ext cx="1667348" cy="7117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Loads data to Model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515F8FD-E72F-032F-E787-994A5398D041}"/>
              </a:ext>
            </a:extLst>
          </p:cNvPr>
          <p:cNvGrpSpPr/>
          <p:nvPr/>
        </p:nvGrpSpPr>
        <p:grpSpPr>
          <a:xfrm>
            <a:off x="5836251" y="1699261"/>
            <a:ext cx="1093880" cy="3784385"/>
            <a:chOff x="5013669" y="2113728"/>
            <a:chExt cx="1377117" cy="37209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A16B3E-DC09-32FF-AC73-996157E9F985}"/>
                </a:ext>
              </a:extLst>
            </p:cNvPr>
            <p:cNvCxnSpPr/>
            <p:nvPr/>
          </p:nvCxnSpPr>
          <p:spPr>
            <a:xfrm>
              <a:off x="5869985" y="2114550"/>
              <a:ext cx="492553" cy="1"/>
            </a:xfrm>
            <a:prstGeom prst="straightConnector1">
              <a:avLst/>
            </a:prstGeom>
            <a:ln w="28575">
              <a:solidFill>
                <a:srgbClr val="0079D6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ED1CFAC-9A6D-1CC3-AB34-5E7E40E57DA3}"/>
                </a:ext>
              </a:extLst>
            </p:cNvPr>
            <p:cNvCxnSpPr/>
            <p:nvPr/>
          </p:nvCxnSpPr>
          <p:spPr>
            <a:xfrm>
              <a:off x="5872056" y="4006175"/>
              <a:ext cx="492553" cy="1"/>
            </a:xfrm>
            <a:prstGeom prst="straightConnector1">
              <a:avLst/>
            </a:prstGeom>
            <a:ln w="28575">
              <a:solidFill>
                <a:srgbClr val="0079D6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219CD58-37FC-0339-1F80-36F19050EFF7}"/>
                </a:ext>
              </a:extLst>
            </p:cNvPr>
            <p:cNvCxnSpPr/>
            <p:nvPr/>
          </p:nvCxnSpPr>
          <p:spPr>
            <a:xfrm>
              <a:off x="5898233" y="5834690"/>
              <a:ext cx="492553" cy="1"/>
            </a:xfrm>
            <a:prstGeom prst="straightConnector1">
              <a:avLst/>
            </a:prstGeom>
            <a:ln w="28575">
              <a:solidFill>
                <a:srgbClr val="0079D6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85D7F3F-0E37-CDB8-491F-FF8E2F0CA1EC}"/>
                </a:ext>
              </a:extLst>
            </p:cNvPr>
            <p:cNvCxnSpPr>
              <a:cxnSpLocks/>
            </p:cNvCxnSpPr>
            <p:nvPr/>
          </p:nvCxnSpPr>
          <p:spPr>
            <a:xfrm>
              <a:off x="5866343" y="2113728"/>
              <a:ext cx="40584" cy="3720963"/>
            </a:xfrm>
            <a:prstGeom prst="straightConnector1">
              <a:avLst/>
            </a:prstGeom>
            <a:ln w="28575">
              <a:solidFill>
                <a:srgbClr val="0079D6"/>
              </a:solidFill>
              <a:headEnd type="none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4955A7-44BE-280C-B68D-B83ED7053104}"/>
                </a:ext>
              </a:extLst>
            </p:cNvPr>
            <p:cNvCxnSpPr/>
            <p:nvPr/>
          </p:nvCxnSpPr>
          <p:spPr>
            <a:xfrm>
              <a:off x="5013669" y="3021788"/>
              <a:ext cx="852674" cy="1"/>
            </a:xfrm>
            <a:prstGeom prst="straightConnector1">
              <a:avLst/>
            </a:prstGeom>
            <a:ln w="28575">
              <a:solidFill>
                <a:srgbClr val="0079D6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2347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04" y="1249947"/>
            <a:ext cx="10270415" cy="488242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formula engine is the top-level engine that manages the whole architecture of a query.</a:t>
            </a:r>
          </a:p>
          <a:p>
            <a:pPr marL="685800" lvl="1">
              <a:lnSpc>
                <a:spcPct val="107000"/>
              </a:lnSpc>
              <a:spcBef>
                <a:spcPts val="0"/>
              </a:spcBef>
              <a:buSzPct val="80000"/>
              <a:buFont typeface="Symbol" panose="05050102010706020507" pitchFamily="18" charset="2"/>
              <a:buChar char="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Understands queries create in </a:t>
            </a:r>
            <a:r>
              <a:rPr lang="en-US" sz="16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DAX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as well as in </a:t>
            </a:r>
            <a:r>
              <a:rPr lang="en-US" sz="16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MDX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, the query language used for Excel pivot table and multidimensional models.</a:t>
            </a:r>
          </a:p>
          <a:p>
            <a:pPr marL="685800" lvl="1">
              <a:lnSpc>
                <a:spcPct val="107000"/>
              </a:lnSpc>
              <a:spcBef>
                <a:spcPts val="0"/>
              </a:spcBef>
              <a:buSzPct val="80000"/>
              <a:buFont typeface="Symbol" panose="05050102010706020507" pitchFamily="18" charset="2"/>
              <a:buChar char="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Generates a logical query plan that the storage engine understands.</a:t>
            </a:r>
          </a:p>
          <a:p>
            <a:pPr marL="685800" lvl="1">
              <a:lnSpc>
                <a:spcPct val="107000"/>
              </a:lnSpc>
              <a:spcBef>
                <a:spcPts val="0"/>
              </a:spcBef>
              <a:buSzPct val="80000"/>
              <a:buFont typeface="Symbol" panose="05050102010706020507" pitchFamily="18" charset="2"/>
              <a:buChar char="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Creates physical query plan to be executed.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Physical operations can consist of joins between multiple tables, filtering, or aggregations.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Note: Formula Engine works in a single-threaded way, which means that requests are sent to the Storage Engine sequentially.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DAX Studio 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is the best tool to obtain details of the query plans and, for experienced developers, to fine tune slow DAX calculations.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cap="none" dirty="0">
                <a:latin typeface="Segoe UI (Body)"/>
              </a:rPr>
              <a:t>Formula Engine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DD184-7CBB-2B29-D0FA-60DFB88B16BB}"/>
              </a:ext>
            </a:extLst>
          </p:cNvPr>
          <p:cNvSpPr txBox="1"/>
          <p:nvPr/>
        </p:nvSpPr>
        <p:spPr>
          <a:xfrm>
            <a:off x="8278635" y="6261913"/>
            <a:ext cx="28359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DAX Logical &amp; Physical Query Plans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776173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DAX Calculation Process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573DF4-4B0D-4A54-8DD5-76E41F0E4B89}"/>
              </a:ext>
            </a:extLst>
          </p:cNvPr>
          <p:cNvGraphicFramePr>
            <a:graphicFrameLocks noGrp="1"/>
          </p:cNvGraphicFramePr>
          <p:nvPr/>
        </p:nvGraphicFramePr>
        <p:xfrm>
          <a:off x="916754" y="4494032"/>
          <a:ext cx="954819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046">
                  <a:extLst>
                    <a:ext uri="{9D8B030D-6E8A-4147-A177-3AD203B41FA5}">
                      <a16:colId xmlns:a16="http://schemas.microsoft.com/office/drawing/2014/main" val="262956979"/>
                    </a:ext>
                  </a:extLst>
                </a:gridCol>
                <a:gridCol w="7870145">
                  <a:extLst>
                    <a:ext uri="{9D8B030D-6E8A-4147-A177-3AD203B41FA5}">
                      <a16:colId xmlns:a16="http://schemas.microsoft.com/office/drawing/2014/main" val="178438349"/>
                    </a:ext>
                  </a:extLst>
                </a:gridCol>
              </a:tblGrid>
              <a:tr h="277081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29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Segoe UI (Body)"/>
                          <a:cs typeface="Segoe UI Semibold" panose="020B0702040204020203" pitchFamily="34" charset="0"/>
                        </a:rPr>
                        <a:t>Q</a:t>
                      </a:r>
                      <a:r>
                        <a:rPr lang="en-GB" sz="1400" cap="none" dirty="0">
                          <a:solidFill>
                            <a:schemeClr val="tx1"/>
                          </a:solidFill>
                          <a:latin typeface="Segoe UI (Body)"/>
                          <a:cs typeface="Segoe UI Semibold" panose="020B0702040204020203" pitchFamily="34" charset="0"/>
                        </a:rPr>
                        <a:t>uery Plan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FE creates list of logical steps to the SE that specifies what data is needed and how to obtain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0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Segoe UI (Body)"/>
                          <a:cs typeface="Segoe UI Semibold" panose="020B0702040204020203" pitchFamily="34" charset="0"/>
                        </a:rPr>
                        <a:t>Data Cache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SE executes the query plan and sends back a table of data to the FE.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35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Segoe UI (Body)"/>
                          <a:cs typeface="Segoe UI Semibold" panose="020B0702040204020203" pitchFamily="34" charset="0"/>
                        </a:rPr>
                        <a:t>Evaluation</a:t>
                      </a:r>
                      <a:endParaRPr lang="en-US" sz="1400" dirty="0">
                        <a:solidFill>
                          <a:schemeClr val="tx1"/>
                        </a:solidFill>
                        <a:latin typeface="Segoe U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FE evaluates the DAX query against the data cache and returns an output.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16182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287AF41-FB4D-4443-275E-04FF11DE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9" y="1488482"/>
            <a:ext cx="8461254" cy="27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0629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287896-B087-E688-B13A-62BE748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200"/>
              </a:spcBef>
              <a:spcAft>
                <a:spcPts val="1200"/>
              </a:spcAft>
            </a:pPr>
            <a:r>
              <a:rPr lang="en-GB" sz="3200" cap="none" dirty="0">
                <a:latin typeface="Segoe UI (Body)"/>
              </a:rPr>
              <a:t>Formula vs Storage Engine</a:t>
            </a:r>
            <a:endParaRPr lang="en-US" sz="3200" b="1" cap="none" dirty="0">
              <a:solidFill>
                <a:srgbClr val="2F5496"/>
              </a:solidFill>
              <a:effectLst/>
              <a:latin typeface="Segoe UI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314D9-5CF2-8F61-AEDB-A83D43F0E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E35D73-1FCB-590F-4A04-D11370B2E25F}"/>
              </a:ext>
            </a:extLst>
          </p:cNvPr>
          <p:cNvGraphicFramePr>
            <a:graphicFrameLocks noGrp="1"/>
          </p:cNvGraphicFramePr>
          <p:nvPr/>
        </p:nvGraphicFramePr>
        <p:xfrm>
          <a:off x="916754" y="1628897"/>
          <a:ext cx="9269868" cy="22748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9213">
                  <a:extLst>
                    <a:ext uri="{9D8B030D-6E8A-4147-A177-3AD203B41FA5}">
                      <a16:colId xmlns:a16="http://schemas.microsoft.com/office/drawing/2014/main" val="750458693"/>
                    </a:ext>
                  </a:extLst>
                </a:gridCol>
                <a:gridCol w="3734054">
                  <a:extLst>
                    <a:ext uri="{9D8B030D-6E8A-4147-A177-3AD203B41FA5}">
                      <a16:colId xmlns:a16="http://schemas.microsoft.com/office/drawing/2014/main" val="4086159033"/>
                    </a:ext>
                  </a:extLst>
                </a:gridCol>
                <a:gridCol w="3866601">
                  <a:extLst>
                    <a:ext uri="{9D8B030D-6E8A-4147-A177-3AD203B41FA5}">
                      <a16:colId xmlns:a16="http://schemas.microsoft.com/office/drawing/2014/main" val="2144705024"/>
                    </a:ext>
                  </a:extLst>
                </a:gridCol>
              </a:tblGrid>
              <a:tr h="35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Formula Engine (FE)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 Engine (SE)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9271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Name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DirectQuery / DAX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VertiPaq (also called </a:t>
                      </a:r>
                      <a:r>
                        <a:rPr lang="en-US" sz="1400" dirty="0" err="1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xVelocity</a:t>
                      </a: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29164889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Function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Query and calculation engine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Data compression and retrieval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12526434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Data Used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Uncompressed data cache from Data Cache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Scans and retrieves compressed data in-memory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31819695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Expression Type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Complex expression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Simple expression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72782805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Optimized for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Complexity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Speed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13945821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Speed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Slow – single core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Fast - multi-threaded 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38930022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Segoe UI (Body)"/>
                          <a:cs typeface="Segoe UI Semibold" panose="020B0702040204020203" pitchFamily="34" charset="0"/>
                        </a:rPr>
                        <a:t>Cached Results</a:t>
                      </a:r>
                      <a:endParaRPr lang="en-US" sz="1600" b="0" dirty="0">
                        <a:effectLst/>
                        <a:latin typeface="Segoe UI (Body)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Yes</a:t>
                      </a:r>
                      <a:endParaRPr lang="en-US" sz="1400" dirty="0">
                        <a:effectLst/>
                        <a:latin typeface="Segoe UI Light" panose="020B0502040204020203" pitchFamily="34" charset="0"/>
                        <a:ea typeface="Calibri" panose="020F0502020204030204" pitchFamily="34" charset="0"/>
                        <a:cs typeface="Segoe UI Light" panose="020B0502040204020203" pitchFamily="34" charset="0"/>
                      </a:endParaRPr>
                    </a:p>
                  </a:txBody>
                  <a:tcPr marL="50843" marR="50843" marT="12711" marB="12711" anchor="ctr"/>
                </a:tc>
                <a:extLst>
                  <a:ext uri="{0D108BD9-81ED-4DB2-BD59-A6C34878D82A}">
                    <a16:rowId xmlns:a16="http://schemas.microsoft.com/office/drawing/2014/main" val="21332558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5176DA1-5AEC-A59E-542A-AF157FD3F892}"/>
              </a:ext>
            </a:extLst>
          </p:cNvPr>
          <p:cNvGrpSpPr/>
          <p:nvPr/>
        </p:nvGrpSpPr>
        <p:grpSpPr>
          <a:xfrm>
            <a:off x="4822914" y="4356250"/>
            <a:ext cx="2033438" cy="1745706"/>
            <a:chOff x="2046150" y="3353871"/>
            <a:chExt cx="2848719" cy="2993355"/>
          </a:xfrm>
        </p:grpSpPr>
        <p:pic>
          <p:nvPicPr>
            <p:cNvPr id="8" name="Graphic 7" descr="Muscular arm outline">
              <a:extLst>
                <a:ext uri="{FF2B5EF4-FFF2-40B4-BE49-F238E27FC236}">
                  <a16:creationId xmlns:a16="http://schemas.microsoft.com/office/drawing/2014/main" id="{433496B7-DB5E-8BD2-FAF8-E63BB8D0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0469" y="4261413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uscular arm outline">
              <a:extLst>
                <a:ext uri="{FF2B5EF4-FFF2-40B4-BE49-F238E27FC236}">
                  <a16:creationId xmlns:a16="http://schemas.microsoft.com/office/drawing/2014/main" id="{ECADC589-8D98-3752-0109-BCBFCCF16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046150" y="4261413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688D72-6043-AD14-B968-AB4F6EBA6001}"/>
                </a:ext>
              </a:extLst>
            </p:cNvPr>
            <p:cNvSpPr txBox="1"/>
            <p:nvPr/>
          </p:nvSpPr>
          <p:spPr>
            <a:xfrm>
              <a:off x="2046150" y="5819482"/>
              <a:ext cx="2848719" cy="5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Storage Engine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0D7F13-5064-BE8E-F3DF-BEBC932C181A}"/>
                </a:ext>
              </a:extLst>
            </p:cNvPr>
            <p:cNvSpPr txBox="1"/>
            <p:nvPr/>
          </p:nvSpPr>
          <p:spPr>
            <a:xfrm>
              <a:off x="2244409" y="3353871"/>
              <a:ext cx="2446168" cy="52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Formula Engine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89BF26-480B-7836-8B24-FF04AE9A82C3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2763078" y="5226288"/>
              <a:ext cx="707431" cy="593194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4FCF4A-F78D-B64B-1938-F2DF0F8CEE29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3470509" y="5203292"/>
              <a:ext cx="696927" cy="616190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9923D8-DC0E-97B6-67E3-C72BE14728EE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3465257" y="3881615"/>
              <a:ext cx="2236" cy="352319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B326BC9-8FC8-1CD2-93AF-C9CB733B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3439" y="4233934"/>
              <a:ext cx="1303637" cy="1307912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66C6AD0-407F-3D03-4FF3-011ADA0F0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387" y="1522570"/>
            <a:ext cx="754518" cy="4094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A0619CE-4C05-9321-B08D-ADB68C624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914" y="1540280"/>
            <a:ext cx="754518" cy="3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27578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54" y="1253331"/>
            <a:ext cx="1027041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800" cap="none" dirty="0">
                <a:solidFill>
                  <a:srgbClr val="2F549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Factors Affecting </a:t>
            </a:r>
            <a:r>
              <a:rPr lang="en-GB" sz="1800" cap="none" dirty="0" err="1">
                <a:solidFill>
                  <a:srgbClr val="2F549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VertiPaq</a:t>
            </a:r>
            <a:r>
              <a:rPr lang="en-GB" sz="1800" cap="none" dirty="0">
                <a:solidFill>
                  <a:srgbClr val="2F549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Model Compression 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(in order of importance)</a:t>
            </a:r>
          </a:p>
          <a:p>
            <a:pPr marL="628650" lvl="1" indent="-285750"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Cardinality of the column, which defines the number of bits used to store a value.</a:t>
            </a:r>
          </a:p>
          <a:p>
            <a:pPr marL="1085839" lvl="3" indent="-285750">
              <a:buFontTx/>
              <a:buChar char="-"/>
            </a:pPr>
            <a:r>
              <a:rPr lang="en-US" sz="14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higher the cardinality of a column, the harder for VertiPaq to optimally compress the data.</a:t>
            </a:r>
            <a:endParaRPr lang="en-US" sz="16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628650" lvl="1" indent="-285750"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number of repetitions, that is, the distribution of data in a column. </a:t>
            </a:r>
          </a:p>
          <a:p>
            <a:pPr marL="1085839" lvl="3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column with many repeated values will be compressed more than a column with very frequently changing ones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628650" lvl="1" indent="-285750"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number of rows in the table</a:t>
            </a:r>
          </a:p>
          <a:p>
            <a:pPr marL="1085839" lvl="3" indent="-285750">
              <a:buFontTx/>
              <a:buChar char="-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Estimate current size and projected growth of your model</a:t>
            </a:r>
          </a:p>
          <a:p>
            <a:pPr marL="628650" lvl="1" indent="-285750"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datatype of the column (which only affect dictionary size)</a:t>
            </a:r>
          </a:p>
          <a:p>
            <a:pPr marL="1085839" lvl="3" indent="-285750">
              <a:buFontTx/>
              <a:buChar char="-"/>
            </a:pPr>
            <a:r>
              <a:rPr lang="en-US" sz="14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Specifying data types improves model size (as well as performance and usability)</a:t>
            </a:r>
            <a:endParaRPr lang="en-US" sz="16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Optimization steps taken to address one factor will often address the others.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example, a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column optimized for cardinality will invariably lead to more value repetition and therefore better compression.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Compression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16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70" y="1038480"/>
            <a:ext cx="10340737" cy="1596752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F5496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Query folding 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(QF) is the mechanism by which Power BI generates a single query statement to </a:t>
            </a:r>
          </a:p>
          <a:p>
            <a:pPr marL="6286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</a:t>
            </a: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ffload or push query evaluation and data transformations to the data source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and</a:t>
            </a:r>
          </a:p>
          <a:p>
            <a:pPr marL="6286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Provide </a:t>
            </a: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 much faster query execution 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than extracting all the required data from your data source and running all transformations required in the Power Query engine.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cap="none" dirty="0">
                <a:latin typeface="Segoe UI (Body)"/>
              </a:rPr>
              <a:t>Query Folding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7E007-BB82-A38B-8EE1-127D4C97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219" y="2647742"/>
            <a:ext cx="6484585" cy="42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530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F45EC0-5AE5-3FC3-0EFA-7455783D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33" y="1379608"/>
            <a:ext cx="4586568" cy="4351338"/>
          </a:xfrm>
        </p:spPr>
        <p:txBody>
          <a:bodyPr/>
          <a:lstStyle/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Transformations that can achieve folding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Transformations that prevent folding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Determine when a query can be folded</a:t>
            </a:r>
            <a:endParaRPr lang="en-US" sz="1800" u="sng" dirty="0">
              <a:solidFill>
                <a:srgbClr val="0563C1"/>
              </a:solidFill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Query folding indicators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Query folding examples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0000"/>
              </a:lnSpc>
              <a:spcBef>
                <a:spcPts val="6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Query Plan (Preview feature)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defTabSz="914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Tx/>
              <a:buFont typeface="Arial" panose="020B0604020202020204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cap="none" dirty="0">
                <a:latin typeface="Segoe UI (Body)"/>
              </a:rPr>
              <a:t>Query Folding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3BAAF-0040-4EAF-CACC-7B1D643DB7AD}"/>
              </a:ext>
            </a:extLst>
          </p:cNvPr>
          <p:cNvSpPr txBox="1"/>
          <p:nvPr/>
        </p:nvSpPr>
        <p:spPr>
          <a:xfrm>
            <a:off x="8607287" y="6231135"/>
            <a:ext cx="2219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Exploring Query Folding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1D984-4B44-1BB4-6208-17A89E0B99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81" y="1379608"/>
            <a:ext cx="5737326" cy="3076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2898529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5" y="2027598"/>
            <a:ext cx="4548067" cy="498598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Module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3089750"/>
            <a:ext cx="4548068" cy="123110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Modeling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Best Practices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4262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41" y="1109630"/>
            <a:ext cx="10494958" cy="5495996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Apply the following recommendations to take full advantage of the </a:t>
            </a:r>
            <a:r>
              <a:rPr lang="en-US" sz="1800" dirty="0" err="1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VertiPaq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engine compression and reduce the physical size of your model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Push transformations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to data sources through Query Folding or using views</a:t>
            </a:r>
            <a:endParaRPr lang="en-US" sz="1800" b="1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Remove unused tables and columns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Only keep columns that will be used in the data model / reports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Delete/Hide unused columns, remove or disable load of unused or intermediary tables</a:t>
            </a:r>
            <a:endParaRPr lang="en-US" sz="18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Filter early</a:t>
            </a: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&amp; Filter often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Split high cardinality column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such as </a:t>
            </a:r>
            <a:r>
              <a:rPr lang="en-US" sz="1800" dirty="0" err="1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DateTime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and decimal numbers into two distinct columns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Disable unneeded hierarchies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which would otherwise be optimized to support MDX queries.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Disable Auto Date/Time in Options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Otherwise, Power BI creates a hidden “</a:t>
            </a:r>
            <a:r>
              <a:rPr lang="en-US" sz="1600" dirty="0" err="1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LocalDateTable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” for every single date value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Consider rolling up data to lower levels of granularity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This is typically achieved through time, product and other business hierarchies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Historical data is often a good candidate for aggregation at a lower level of granularity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Compression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5192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32" y="1221822"/>
            <a:ext cx="10270415" cy="5499653"/>
          </a:xfrm>
        </p:spPr>
        <p:txBody>
          <a:bodyPr/>
          <a:lstStyle/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Limit the use of calculated columns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which, as opposed to measures, are stored in the model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Introduce calculated columns before compression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so that they can be included in the sort order evaluation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Shorten values 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wherever possible:</a:t>
            </a:r>
          </a:p>
          <a:p>
            <a:pPr marL="1005840" lvl="2" indent="-285750">
              <a:spcBef>
                <a:spcPts val="300"/>
              </a:spcBef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Transform </a:t>
            </a:r>
            <a:r>
              <a:rPr lang="en-US" sz="1600" dirty="0" err="1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DateTime</a:t>
            </a: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to Date</a:t>
            </a:r>
          </a:p>
          <a:p>
            <a:pPr marL="1005840" lvl="2" indent="-285750">
              <a:spcBef>
                <a:spcPts val="300"/>
              </a:spcBef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Replace blank values with NULL</a:t>
            </a:r>
          </a:p>
          <a:p>
            <a:pPr marL="1005840" lvl="2" indent="-285750">
              <a:spcBef>
                <a:spcPts val="300"/>
              </a:spcBef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Remove unnecessary blank spaces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Specify data types</a:t>
            </a: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to improve model size, performance and usability</a:t>
            </a:r>
          </a:p>
          <a:p>
            <a:pPr marL="1005840" lvl="2" indent="-285750">
              <a:spcBef>
                <a:spcPts val="300"/>
              </a:spcBef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 integers instead of strings, wherever possible</a:t>
            </a:r>
          </a:p>
          <a:p>
            <a:pPr marL="1005840" lvl="2" indent="-285750">
              <a:spcBef>
                <a:spcPts val="300"/>
              </a:spcBef>
              <a:buFont typeface="Segoe UI Light" panose="020B0502040204020203" pitchFamily="34" charset="0"/>
              <a:buChar char="-"/>
            </a:pPr>
            <a:r>
              <a:rPr lang="en-US" sz="16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 fixed decimal numbers instead of decimal numbers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Where applicable, </a:t>
            </a:r>
            <a:r>
              <a:rPr lang="en-US" sz="1800" b="1" dirty="0"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</a:t>
            </a:r>
            <a:r>
              <a:rPr lang="en-US" sz="18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ggregate table rows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18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Optimize data processing by using data segment sizes that achieve optimal parallelism and compression.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Compression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3330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54" y="1253331"/>
            <a:ext cx="10270415" cy="488242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Segment size is an important factor at both compression and at query time:</a:t>
            </a:r>
          </a:p>
          <a:p>
            <a:pPr marL="685800" lvl="1">
              <a:lnSpc>
                <a:spcPct val="107000"/>
              </a:lnSpc>
              <a:spcBef>
                <a:spcPts val="0"/>
              </a:spcBef>
              <a:buSzPct val="80000"/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tabular engine reads a segment and starts compressing it while reading the next one.</a:t>
            </a:r>
          </a:p>
          <a:p>
            <a:pPr marL="6858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80000"/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 tabular engine also uses the segments at query time to read in parallel across cores.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To optimize data processing,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Tabular (Analysis Services, PBI Premium)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, by default, processes the data in segments of </a:t>
            </a: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8 million rows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.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However,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Power BI Desktop and PowerPivot 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are optimized for smaller datasets and their segment’s default size of </a:t>
            </a: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1 million rows</a:t>
            </a:r>
            <a:r>
              <a:rPr lang="en-US" sz="16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cannot be changed.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Models created through Power BI dataset can be optimized for larger dataset by using external tools such as Tabular Editor to override the logic that was originally selected (based on a smaller sample/segment).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Data Segment Size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69BAC0-E5C1-5EFC-F6A2-A5D0E81B3CD5}"/>
              </a:ext>
            </a:extLst>
          </p:cNvPr>
          <p:cNvGraphicFramePr>
            <a:graphicFrameLocks noGrp="1"/>
          </p:cNvGraphicFramePr>
          <p:nvPr/>
        </p:nvGraphicFramePr>
        <p:xfrm>
          <a:off x="1696278" y="2402693"/>
          <a:ext cx="66923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870">
                  <a:extLst>
                    <a:ext uri="{9D8B030D-6E8A-4147-A177-3AD203B41FA5}">
                      <a16:colId xmlns:a16="http://schemas.microsoft.com/office/drawing/2014/main" val="2334893149"/>
                    </a:ext>
                  </a:extLst>
                </a:gridCol>
                <a:gridCol w="2073965">
                  <a:extLst>
                    <a:ext uri="{9D8B030D-6E8A-4147-A177-3AD203B41FA5}">
                      <a16:colId xmlns:a16="http://schemas.microsoft.com/office/drawing/2014/main" val="2256054430"/>
                    </a:ext>
                  </a:extLst>
                </a:gridCol>
                <a:gridCol w="2365513">
                  <a:extLst>
                    <a:ext uri="{9D8B030D-6E8A-4147-A177-3AD203B41FA5}">
                      <a16:colId xmlns:a16="http://schemas.microsoft.com/office/drawing/2014/main" val="310207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Segment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Larger segments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better compression</a:t>
                      </a:r>
                      <a:r>
                        <a:rPr lang="en-US" sz="1600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more compression time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0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Smaller segments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more parallelism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Segoe UI Light" panose="020B0502040204020203" pitchFamily="34" charset="0"/>
                          <a:ea typeface="Calibri" panose="020F0502020204030204" pitchFamily="34" charset="0"/>
                          <a:cs typeface="Segoe UI Light" panose="020B0502040204020203" pitchFamily="34" charset="0"/>
                        </a:rPr>
                        <a:t>more query time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93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077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Arrow 8">
            <a:extLst>
              <a:ext uri="{FF2B5EF4-FFF2-40B4-BE49-F238E27FC236}">
                <a16:creationId xmlns:a16="http://schemas.microsoft.com/office/drawing/2014/main" id="{B9A4CEB3-E4D0-7A04-BFB4-B439D5F0522C}"/>
              </a:ext>
            </a:extLst>
          </p:cNvPr>
          <p:cNvSpPr/>
          <p:nvPr/>
        </p:nvSpPr>
        <p:spPr bwMode="auto">
          <a:xfrm>
            <a:off x="2960942" y="3292724"/>
            <a:ext cx="435853" cy="533400"/>
          </a:xfrm>
          <a:prstGeom prst="rightArrow">
            <a:avLst/>
          </a:prstGeom>
          <a:solidFill>
            <a:srgbClr val="DDDDD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16">
            <a:extLst>
              <a:ext uri="{FF2B5EF4-FFF2-40B4-BE49-F238E27FC236}">
                <a16:creationId xmlns:a16="http://schemas.microsoft.com/office/drawing/2014/main" id="{322A1172-251B-0E2C-6347-8F44F6F5AF7B}"/>
              </a:ext>
            </a:extLst>
          </p:cNvPr>
          <p:cNvSpPr/>
          <p:nvPr/>
        </p:nvSpPr>
        <p:spPr bwMode="auto">
          <a:xfrm>
            <a:off x="5707319" y="3264847"/>
            <a:ext cx="434936" cy="533400"/>
          </a:xfrm>
          <a:prstGeom prst="rightArrow">
            <a:avLst/>
          </a:prstGeom>
          <a:solidFill>
            <a:srgbClr val="DDDDD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ight Arrow 17">
            <a:extLst>
              <a:ext uri="{FF2B5EF4-FFF2-40B4-BE49-F238E27FC236}">
                <a16:creationId xmlns:a16="http://schemas.microsoft.com/office/drawing/2014/main" id="{4DB92A35-569D-47A5-CB5F-19FF085E4521}"/>
              </a:ext>
            </a:extLst>
          </p:cNvPr>
          <p:cNvSpPr/>
          <p:nvPr/>
        </p:nvSpPr>
        <p:spPr bwMode="auto">
          <a:xfrm>
            <a:off x="8450792" y="3250199"/>
            <a:ext cx="445897" cy="533400"/>
          </a:xfrm>
          <a:prstGeom prst="rightArrow">
            <a:avLst/>
          </a:prstGeom>
          <a:solidFill>
            <a:srgbClr val="DDDDD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A39FB8F-B1B9-419A-BFE7-1BFA308C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24" y="537729"/>
            <a:ext cx="7763317" cy="5455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Desktop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03249-CDD8-45D7-4B40-2D29636E4384}"/>
              </a:ext>
            </a:extLst>
          </p:cNvPr>
          <p:cNvSpPr txBox="1"/>
          <p:nvPr/>
        </p:nvSpPr>
        <p:spPr>
          <a:xfrm>
            <a:off x="6142254" y="4032796"/>
            <a:ext cx="3058436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Calculated columns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Measures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Missing relationships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Create Local &amp; DAX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F5724A-DFD3-2AC9-9CD3-B4EB657EC3D2}"/>
              </a:ext>
            </a:extLst>
          </p:cNvPr>
          <p:cNvSpPr/>
          <p:nvPr/>
        </p:nvSpPr>
        <p:spPr bwMode="auto">
          <a:xfrm>
            <a:off x="6150608" y="2998210"/>
            <a:ext cx="2248480" cy="10674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Enhancement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83441-0468-C47F-D3A0-485B2032334F}"/>
              </a:ext>
            </a:extLst>
          </p:cNvPr>
          <p:cNvSpPr/>
          <p:nvPr/>
        </p:nvSpPr>
        <p:spPr bwMode="auto">
          <a:xfrm>
            <a:off x="8948393" y="2998210"/>
            <a:ext cx="2248480" cy="103810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Visual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8C7AE-937B-3669-BF5E-CEFB3492ED9D}"/>
              </a:ext>
            </a:extLst>
          </p:cNvPr>
          <p:cNvSpPr txBox="1"/>
          <p:nvPr/>
        </p:nvSpPr>
        <p:spPr>
          <a:xfrm>
            <a:off x="8989919" y="4065982"/>
            <a:ext cx="229894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Evaluate measures and build visuals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708495-24E6-5D89-4125-ECB753FC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39" y="2096805"/>
            <a:ext cx="1219521" cy="792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38A7C9-BFC3-10F4-59E6-0B7A8AA7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84"/>
          <a:stretch/>
        </p:blipFill>
        <p:spPr>
          <a:xfrm>
            <a:off x="9231798" y="2096806"/>
            <a:ext cx="1406189" cy="746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571588-E4D1-B5D8-4033-D74D587B4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891" y="2007061"/>
            <a:ext cx="419658" cy="948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A2356D-BDD8-793A-C34A-28D51EC65DF4}"/>
              </a:ext>
            </a:extLst>
          </p:cNvPr>
          <p:cNvSpPr txBox="1"/>
          <p:nvPr/>
        </p:nvSpPr>
        <p:spPr>
          <a:xfrm>
            <a:off x="578812" y="1383678"/>
            <a:ext cx="6271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 Phases in Building a Power BI Desktop File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887E99-D172-02B3-30AA-22CFF567640E}"/>
              </a:ext>
            </a:extLst>
          </p:cNvPr>
          <p:cNvGrpSpPr/>
          <p:nvPr/>
        </p:nvGrpSpPr>
        <p:grpSpPr>
          <a:xfrm>
            <a:off x="822374" y="2983196"/>
            <a:ext cx="2146300" cy="2499764"/>
            <a:chOff x="563294" y="2983197"/>
            <a:chExt cx="2146300" cy="2499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07DBD3-C39E-59BD-E40D-73D8F3C6BE3D}"/>
                </a:ext>
              </a:extLst>
            </p:cNvPr>
            <p:cNvSpPr txBox="1"/>
            <p:nvPr/>
          </p:nvSpPr>
          <p:spPr>
            <a:xfrm>
              <a:off x="563294" y="4070267"/>
              <a:ext cx="2146300" cy="141269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Create query in “M”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ETL Process</a:t>
              </a:r>
            </a:p>
            <a:p>
              <a:pPr marL="285750" indent="-2857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6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26DA156-F76A-B7E6-A8A3-C514E3A15125}"/>
                </a:ext>
              </a:extLst>
            </p:cNvPr>
            <p:cNvSpPr/>
            <p:nvPr/>
          </p:nvSpPr>
          <p:spPr bwMode="auto">
            <a:xfrm>
              <a:off x="589566" y="2983197"/>
              <a:ext cx="2039334" cy="106740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Get Data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8BD6AE0-000F-D954-CA81-CA0CC765C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26" y="2213811"/>
            <a:ext cx="2360320" cy="6398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EE7F5E4-2B7D-0643-3305-C650CBC7257E}"/>
              </a:ext>
            </a:extLst>
          </p:cNvPr>
          <p:cNvGrpSpPr/>
          <p:nvPr/>
        </p:nvGrpSpPr>
        <p:grpSpPr>
          <a:xfrm>
            <a:off x="3178869" y="2998210"/>
            <a:ext cx="2963385" cy="2153730"/>
            <a:chOff x="2919789" y="2998211"/>
            <a:chExt cx="2963385" cy="21537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5F4A06-0B1D-BEC8-E1E9-EB3B9E6F1E82}"/>
                </a:ext>
              </a:extLst>
            </p:cNvPr>
            <p:cNvSpPr/>
            <p:nvPr/>
          </p:nvSpPr>
          <p:spPr bwMode="auto">
            <a:xfrm>
              <a:off x="3145447" y="2998211"/>
              <a:ext cx="2248480" cy="106740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Model 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1C4048-0272-C7E4-9DEF-0E8AED9C2980}"/>
                </a:ext>
              </a:extLst>
            </p:cNvPr>
            <p:cNvSpPr txBox="1"/>
            <p:nvPr/>
          </p:nvSpPr>
          <p:spPr>
            <a:xfrm>
              <a:off x="2919789" y="4037790"/>
              <a:ext cx="2963385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285750" indent="-2857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compression</a:t>
              </a:r>
            </a:p>
            <a:p>
              <a:pPr marL="285750" indent="-2857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Relationships detection</a:t>
              </a:r>
            </a:p>
            <a:p>
              <a:pPr marL="285750" indent="-2857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Local date tables creation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2D55655-9833-34AE-B380-3F8F4BC2C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242" y="2203746"/>
            <a:ext cx="396401" cy="639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2507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89" y="1287475"/>
            <a:ext cx="10540265" cy="5331588"/>
          </a:xfrm>
        </p:spPr>
        <p:txBody>
          <a:bodyPr/>
          <a:lstStyle/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Push calculations to the Source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 PQ calculated columns rather than DAX calculated columns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Whenever possible, create a calculated column in the Dim Table rather than in the Fact Table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Use a star schema 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Avoid Bi-Directional AND Many-to-Many relationships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which incur a significant performance penalty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Applying filters/slicers traverses many relationships and can be slower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Some filter chains unlikely to add business value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Remove unnecessary relationships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sometimes created by Power BI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Use Integer and presorted index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columns that are commonly filtered or sliced</a:t>
            </a:r>
            <a:endParaRPr lang="en-US" sz="1800" dirty="0">
              <a:solidFill>
                <a:schemeClr val="tx1"/>
              </a:solidFill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Model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66171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89" y="1221822"/>
            <a:ext cx="10540265" cy="5499653"/>
          </a:xfrm>
        </p:spPr>
        <p:txBody>
          <a:bodyPr/>
          <a:lstStyle/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Avoid distinct counts on fields with high cardinality 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Minimize fields with unnecessary precision and high cardinality </a:t>
            </a:r>
            <a:r>
              <a:rPr lang="en-US" sz="2000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which slow calculations and increase time to load into memory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2000" b="1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Set Default Summarization to none </a:t>
            </a:r>
            <a:r>
              <a:rPr lang="en-US" sz="2000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on the Modeling Ribbon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Power BI otherwise tries to sum or count the number when dropped into visuals.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Detailed tables/matrixes can be slower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Don’t change blanks to zeros or other values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Power BI automatically filters out all the rows with blank values from query results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If the blanks are replaced, the query space is greatly increased 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r>
              <a:rPr lang="en-US" sz="20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Variables </a:t>
            </a:r>
            <a:r>
              <a:rPr lang="en-US" sz="2000" b="1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 DAX instead of repeating measures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Otherwise, the repeated measure will be re-calculated every time it is mentioned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endParaRPr lang="en-US" sz="1800" dirty="0">
              <a:solidFill>
                <a:schemeClr val="tx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Model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26830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232075-3093-D09D-63A1-56AE1669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989" y="1119410"/>
            <a:ext cx="10540265" cy="5499653"/>
          </a:xfrm>
        </p:spPr>
        <p:txBody>
          <a:bodyPr/>
          <a:lstStyle/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2000" b="1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 DIVIDE() </a:t>
            </a:r>
            <a:r>
              <a:rPr lang="en-US" sz="20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Instead of / with an IF 0 condition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2000" b="1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Calculate Ratios Efficiently 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Use (a-b)/b with variables instead of a/b – 1 or a/b*100 – 100</a:t>
            </a:r>
          </a:p>
          <a:p>
            <a:pPr marL="1005840" lvl="2" indent="-285750">
              <a:spcBef>
                <a:spcPts val="300"/>
              </a:spcBef>
              <a:spcAft>
                <a:spcPts val="300"/>
              </a:spcAft>
              <a:buFont typeface="Segoe UI Light" panose="020B0502040204020203" pitchFamily="34" charset="0"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Create efficient measures that filter out zero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2000" b="1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Be wary of DAX functions which need to test every row in a table – </a:t>
            </a:r>
          </a:p>
          <a:p>
            <a:pPr marL="1062990" lvl="2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These functions can exponentially increase run-time and memory requirements given linear increases in table size. </a:t>
            </a:r>
            <a:r>
              <a:rPr lang="en-US" sz="1800" dirty="0" err="1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i.e</a:t>
            </a: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SUMX, RANKX</a:t>
            </a: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2000" b="1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Avoid string manipulation in measures </a:t>
            </a:r>
          </a:p>
          <a:p>
            <a:pPr marL="1062990" lvl="2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Slows down measures as work is done in calculation engine</a:t>
            </a:r>
          </a:p>
          <a:p>
            <a:pPr marL="720090" lvl="2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2000" dirty="0">
              <a:solidFill>
                <a:schemeClr val="tx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1062990" lvl="2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11"/>
            </a:pPr>
            <a:endParaRPr lang="en-US" sz="1800" dirty="0"/>
          </a:p>
          <a:p>
            <a:pPr marL="685800" lvl="1">
              <a:spcBef>
                <a:spcPts val="1200"/>
              </a:spcBef>
              <a:spcAft>
                <a:spcPts val="300"/>
              </a:spcAft>
              <a:buFont typeface="+mj-lt"/>
              <a:buAutoNum type="arabicPeriod" startAt="6"/>
            </a:pPr>
            <a:endParaRPr lang="en-US" sz="1800" dirty="0">
              <a:solidFill>
                <a:schemeClr val="tx1"/>
              </a:solidFill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315F-93BB-3010-27C1-5C8C949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>
                <a:latin typeface="Segoe UI (Body)"/>
              </a:rPr>
              <a:t>Optimizing Model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98766-A59A-5861-CD97-4789896A5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2104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832" y="2317592"/>
            <a:ext cx="4782335" cy="609398"/>
          </a:xfrm>
        </p:spPr>
        <p:txBody>
          <a:bodyPr/>
          <a:lstStyle/>
          <a:p>
            <a:r>
              <a:rPr lang="en-US" sz="4400" cap="none" dirty="0">
                <a:latin typeface="Segoe UI Semibold" panose="020B0702040204020203" pitchFamily="34" charset="0"/>
              </a:rPr>
              <a:t>Module 7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25115" y="3348296"/>
            <a:ext cx="4548068" cy="110799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Lab 7b: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Performance Analyzer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B3B18-CA76-BE76-AFCE-465201C6BCE8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4" name="Text Placeholder 1">
              <a:extLst>
                <a:ext uri="{FF2B5EF4-FFF2-40B4-BE49-F238E27FC236}">
                  <a16:creationId xmlns:a16="http://schemas.microsoft.com/office/drawing/2014/main" id="{F4539750-96A4-88EE-715A-7B20B75D2B4D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CD3071C-EF9A-160C-193E-CD22B9307112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F1C8179E-833E-6A63-9CD8-00608475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8054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66A0-9C80-E89C-14C8-4C39C185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115" y="2027598"/>
            <a:ext cx="4548067" cy="498598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Module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7C03D-4EE7-5C3E-845B-DBDED40F8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8455" y="2914490"/>
            <a:ext cx="4548068" cy="61555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Tabular Editor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4D75B-1B87-5687-157F-0CA8F48133D7}"/>
              </a:ext>
            </a:extLst>
          </p:cNvPr>
          <p:cNvGrpSpPr/>
          <p:nvPr/>
        </p:nvGrpSpPr>
        <p:grpSpPr>
          <a:xfrm>
            <a:off x="3825115" y="516429"/>
            <a:ext cx="4548068" cy="1062152"/>
            <a:chOff x="3825115" y="516429"/>
            <a:chExt cx="4548068" cy="1062152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10836EA4-047D-5360-6970-88848D530EB3}"/>
                </a:ext>
              </a:extLst>
            </p:cNvPr>
            <p:cNvSpPr txBox="1">
              <a:spLocks/>
            </p:cNvSpPr>
            <p:nvPr/>
          </p:nvSpPr>
          <p:spPr>
            <a:xfrm>
              <a:off x="4709287" y="516429"/>
              <a:ext cx="1570601" cy="498598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377" rtl="0" eaLnBrk="1" fontAlgn="auto" latinLnBrk="0" hangingPunct="1">
                <a:lnSpc>
                  <a:spcPct val="15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  <a:defRPr lang="en-US" sz="1100" kern="1200" cap="none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342900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57466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7985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800089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1036622" marR="0" indent="-342900" algn="l" defTabSz="91436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>
                  <a:tab pos="1255713" algn="l"/>
                </a:tabLst>
                <a:defRPr lang="en-US" sz="1100" kern="1200" spc="0" baseline="0" dirty="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4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Advanced</a:t>
              </a: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56BFF73F-5A37-4BC8-019F-6A8097A74AAC}"/>
                </a:ext>
              </a:extLst>
            </p:cNvPr>
            <p:cNvSpPr txBox="1">
              <a:spLocks/>
            </p:cNvSpPr>
            <p:nvPr/>
          </p:nvSpPr>
          <p:spPr>
            <a:xfrm>
              <a:off x="4444791" y="1015027"/>
              <a:ext cx="3928392" cy="4985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>
              <a:lvl1pPr marL="0" algn="ctr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600" b="0" kern="1200" cap="all" spc="-100" baseline="0" dirty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 Semibold" panose="020B0702040204020203" pitchFamily="34" charset="0"/>
                </a:defRPr>
              </a:lvl1pPr>
            </a:lstStyle>
            <a:p>
              <a:r>
                <a:rPr lang="en-US" cap="none" dirty="0">
                  <a:solidFill>
                    <a:srgbClr val="FED112"/>
                  </a:solidFill>
                </a:rPr>
                <a:t>Power BI </a:t>
              </a:r>
              <a:r>
                <a:rPr lang="en-US" sz="2800" cap="none" dirty="0">
                  <a:solidFill>
                    <a:schemeClr val="tx1"/>
                  </a:solidFill>
                </a:rPr>
                <a:t>Training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 descr="A picture containing plate, light&#10;&#10;Description automatically generated">
              <a:extLst>
                <a:ext uri="{FF2B5EF4-FFF2-40B4-BE49-F238E27FC236}">
                  <a16:creationId xmlns:a16="http://schemas.microsoft.com/office/drawing/2014/main" id="{549E3E53-7AF6-0DBC-4FD2-D632774E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5115" y="950072"/>
              <a:ext cx="943368" cy="628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922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1D-BCF0-4078-9917-AB5F4AAC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401509"/>
            <a:ext cx="9503355" cy="412454"/>
          </a:xfrm>
        </p:spPr>
        <p:txBody>
          <a:bodyPr/>
          <a:lstStyle/>
          <a:p>
            <a:r>
              <a:rPr lang="en-US" sz="3200" b="1" dirty="0"/>
              <a:t>Tabular Editor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67E8B-F894-4EBC-B0C9-61EF4A23A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5018" y="1824629"/>
            <a:ext cx="8954377" cy="47705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Excellent Editor A</a:t>
            </a: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ltern</a:t>
            </a: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ative to SQL Server Data Tools (SSDT) and PBI Interface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Author or modify tabular models for Analysis Services and Power BI without workspace server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model metadata and BIM file offline without accessing any data source</a:t>
            </a:r>
          </a:p>
          <a:p>
            <a:pPr marL="690557" lvl="2" indent="-285750">
              <a:spcBef>
                <a:spcPts val="300"/>
              </a:spcBef>
              <a:buFont typeface="Segoe UI Semilight" panose="020B0402040204020203" pitchFamily="34" charset="0"/>
              <a:buChar char="‒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wait or down time even on huge models</a:t>
            </a:r>
          </a:p>
          <a:p>
            <a:pPr marL="0" lvl="1" indent="0">
              <a:spcBef>
                <a:spcPts val="1200"/>
              </a:spcBef>
              <a:buSzPct val="130000"/>
              <a:buNone/>
            </a:pP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Quickly Access &amp; Edit Objects Properties</a:t>
            </a:r>
            <a:r>
              <a:rPr lang="en-US" sz="20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sz="20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properties of one or multiple objects in the tree 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Quickly access and instantaneously create or modify tabular model entities:</a:t>
            </a:r>
          </a:p>
          <a:p>
            <a:pPr marL="690557" lvl="2" indent="-285750">
              <a:spcBef>
                <a:spcPts val="300"/>
              </a:spcBef>
              <a:buFont typeface="Segoe UI Semilight" panose="020B0402040204020203" pitchFamily="34" charset="0"/>
              <a:buChar char="−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Measures, Calculated columns, Calculation groups, Display folders, etc..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Best Practices Enforcer 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whether model objects satisfy established Best Practice rules &amp; suggest corrections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Scripting / Calculation Groups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Automate repetitive tasks using scripts &amp; Calculated Tables</a:t>
            </a:r>
            <a:endParaRPr lang="en-US" sz="15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DAX Editor </a:t>
            </a:r>
          </a:p>
          <a:p>
            <a:pPr marL="344488" lvl="1" indent="-171450"/>
            <a:r>
              <a:rPr lang="en-US" sz="15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Syntax highlighting lets you easily create and edit Measures, Calculated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A18AC-64F5-4617-AC79-4DA6273AC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" t="625" r="54141" b="27283"/>
          <a:stretch/>
        </p:blipFill>
        <p:spPr>
          <a:xfrm>
            <a:off x="9381669" y="1918215"/>
            <a:ext cx="2283348" cy="4276074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C9BAB7-BA57-45E3-BBAB-5065E44F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54" y="256918"/>
            <a:ext cx="594090" cy="59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B24C2-B5C5-47E4-9BD1-D9F17E897BCF}"/>
              </a:ext>
            </a:extLst>
          </p:cNvPr>
          <p:cNvSpPr txBox="1"/>
          <p:nvPr/>
        </p:nvSpPr>
        <p:spPr>
          <a:xfrm>
            <a:off x="548354" y="994886"/>
            <a:ext cx="1059861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2054225" algn="l"/>
              </a:tabLst>
            </a:pPr>
            <a:r>
              <a:rPr lang="en-US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Recommended Use</a:t>
            </a:r>
            <a:r>
              <a:rPr lang="en-US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	</a:t>
            </a:r>
            <a:r>
              <a:rPr lang="en-US" sz="16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Batch creation, duplication or modification of measures, columns, calculation groups.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2054225" algn="l"/>
              </a:tabLst>
            </a:pPr>
            <a:r>
              <a:rPr lang="en-US" sz="16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	Enforcement of best practices. Model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2628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1D-BCF0-4078-9917-AB5F4AAC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964" y="441115"/>
            <a:ext cx="8198017" cy="412454"/>
          </a:xfrm>
        </p:spPr>
        <p:txBody>
          <a:bodyPr/>
          <a:lstStyle/>
          <a:p>
            <a:r>
              <a:rPr lang="en-US" b="1" dirty="0"/>
              <a:t>What is DAX Studio?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EAAD7A-B5D3-4910-BCAD-A504405FD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9584" y="1573927"/>
            <a:ext cx="10642834" cy="401648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 Documentation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Vertipaq Analyzer provides metrics and detailed information on model metadata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Tables and Columns size, cardinality, encoding type, data type 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etc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Documents all DAX measures, Relationships, Partitions</a:t>
            </a:r>
          </a:p>
          <a:p>
            <a:pPr marL="514341" lvl="1" indent="-171450"/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 Performance Optimization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Identify large and high-cardinality fields to remove or optimize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Recommended Complementary Tools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 BI Helper to identify tables and fields that are not used in visuals.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Tabular Editor to quickly and more systematically remove or modify tables, fields and measures.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84A1D-6EEA-4511-8D25-2E8EFC210C40}"/>
              </a:ext>
            </a:extLst>
          </p:cNvPr>
          <p:cNvSpPr txBox="1"/>
          <p:nvPr/>
        </p:nvSpPr>
        <p:spPr>
          <a:xfrm>
            <a:off x="926276" y="1089641"/>
            <a:ext cx="1054205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Recommended Use</a:t>
            </a:r>
            <a:r>
              <a:rPr lang="en-US" sz="20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	</a:t>
            </a:r>
            <a:r>
              <a:rPr lang="en-US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 &amp; optimize model performance (inc. Vertipaq Analyzer) 				Create, test, optimize and format DAX calculations</a:t>
            </a:r>
          </a:p>
        </p:txBody>
      </p:sp>
      <p:pic>
        <p:nvPicPr>
          <p:cNvPr id="3" name="Picture 2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87B660F-A3CA-4AD3-21CD-CC7ED1B3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7" y="102354"/>
            <a:ext cx="878494" cy="8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95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FC1D-BCF0-4078-9917-AB5F4AAC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964" y="441115"/>
            <a:ext cx="8198017" cy="412454"/>
          </a:xfrm>
        </p:spPr>
        <p:txBody>
          <a:bodyPr/>
          <a:lstStyle/>
          <a:p>
            <a:r>
              <a:rPr lang="en-US" b="1" dirty="0"/>
              <a:t>What is ALM </a:t>
            </a:r>
            <a:r>
              <a:rPr lang="en-US" b="1" dirty="0" err="1"/>
              <a:t>ToolKit</a:t>
            </a:r>
            <a:r>
              <a:rPr lang="en-US" b="1" dirty="0"/>
              <a:t>?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EAAD7A-B5D3-4910-BCAD-A504405FD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9584" y="1307227"/>
            <a:ext cx="10642834" cy="46320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 Deployment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 incremental refresh changes / Metadata only deployment across environments 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 more rigorous documentation, testing and user-signoff processes. 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Avoid loading gigabytes of data on every model metadata refresh (can save hours)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Master metadata management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Extract and merge metadata from multiple models or model subsets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Pick &amp; choose objects/definitions to reuse across models</a:t>
            </a:r>
          </a:p>
          <a:p>
            <a:pPr marL="860410" lvl="2" indent="-285750">
              <a:buFont typeface="Segoe UI Semilight" panose="020B0402040204020203" pitchFamily="34" charset="0"/>
              <a:buChar char="‑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i.e. Conformed dimensions, standardized date dimensions, and common measures to be standardized across models.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Standardize objects across different groups/developers</a:t>
            </a:r>
            <a:endParaRPr lang="en-US" sz="1600" dirty="0">
              <a:solidFill>
                <a:srgbClr val="0040A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Schema Compare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Compare two models, identify differences, dependencies and implement changes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Prevents deployment and Identify and address potential errors before they occur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A1F6ECC-E51B-4433-8B3D-072A4062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95" y="209641"/>
            <a:ext cx="823179" cy="79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878218-13C1-4E47-894B-3AE0ABE68185}"/>
              </a:ext>
            </a:extLst>
          </p:cNvPr>
          <p:cNvSpPr txBox="1"/>
          <p:nvPr/>
        </p:nvSpPr>
        <p:spPr>
          <a:xfrm>
            <a:off x="6626430" y="6575446"/>
            <a:ext cx="57858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-7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BI Technical Article:  </a:t>
            </a:r>
            <a:r>
              <a:rPr lang="en-US" sz="1200" spc="-70" dirty="0">
                <a:solidFill>
                  <a:srgbClr val="0055B8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Model Comparison &amp; Merging for Analysis Services</a:t>
            </a:r>
            <a:endParaRPr lang="en-US" sz="1200" spc="-7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sz="1200" spc="-7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84A1D-6EEA-4511-8D25-2E8EFC210C40}"/>
              </a:ext>
            </a:extLst>
          </p:cNvPr>
          <p:cNvSpPr txBox="1"/>
          <p:nvPr/>
        </p:nvSpPr>
        <p:spPr>
          <a:xfrm>
            <a:off x="926276" y="1089641"/>
            <a:ext cx="10542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Recommended Use</a:t>
            </a:r>
            <a:r>
              <a:rPr lang="en-US" sz="2000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Model comparison, merging, deployment, version control &amp; ADO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11492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EAAD7A-B5D3-4910-BCAD-A504405FDE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777" y="1147116"/>
            <a:ext cx="10170207" cy="4601260"/>
          </a:xfrm>
        </p:spPr>
        <p:txBody>
          <a:bodyPr vert="horz" wrap="square" lIns="0" tIns="0" rIns="0" bIns="0" rtlCol="0">
            <a:spAutoFit/>
          </a:bodyPr>
          <a:lstStyle/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Cases:	QA check to confirm development and test models are the same</a:t>
            </a:r>
          </a:p>
          <a:p>
            <a:pPr lvl="3" indent="0">
              <a:buNone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	Identify changes in measure/field names to fix/remap visuals</a:t>
            </a:r>
          </a:p>
          <a:p>
            <a:pPr marL="1828800" lvl="3" indent="-1030288">
              <a:buNone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Quickly &amp; Independently create composite model that includes new data/logic into existing enterprise model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40A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Client/ADO Documentation &amp; Version Control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Generate report differences report (Excel) , before/after deployment report for auditing purposes</a:t>
            </a: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Generate XMLA script for later reference in SSMS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41" lvl="1" indent="-1714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Save comparison file including configuration within ALM Toolkit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srgbClr val="0040A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40A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Set Up</a:t>
            </a:r>
          </a:p>
          <a:p>
            <a:pPr marL="628641" lvl="1" indent="-2857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installer at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http://alm-toolkit.com/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628641" lvl="1" indent="-2857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Enhanced datasets metadata option in Power BI Desktop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 Model is more readable Json code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628641" lvl="1" indent="-285750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XMLA Endpoint / Analysis Services Protocol available in Power BI Premium only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F54222-BD9C-4DA5-8FFA-1FC2BF65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392" y="445917"/>
            <a:ext cx="8833735" cy="412454"/>
          </a:xfrm>
        </p:spPr>
        <p:txBody>
          <a:bodyPr/>
          <a:lstStyle/>
          <a:p>
            <a:r>
              <a:rPr lang="en-US" b="1" dirty="0"/>
              <a:t>What is ALM </a:t>
            </a:r>
            <a:r>
              <a:rPr lang="en-US" b="1" dirty="0" err="1"/>
              <a:t>ToolKit</a:t>
            </a:r>
            <a:r>
              <a:rPr lang="en-US" b="1" dirty="0"/>
              <a:t>?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798C14-6D32-4A0B-9204-59B949528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995" y="209641"/>
            <a:ext cx="823179" cy="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39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 Title slide">
  <a:themeElements>
    <a:clrScheme name="Valorem Reply Colors">
      <a:dk1>
        <a:sysClr val="windowText" lastClr="000000"/>
      </a:dk1>
      <a:lt1>
        <a:sysClr val="window" lastClr="FFFFFF"/>
      </a:lt1>
      <a:dk2>
        <a:srgbClr val="595959"/>
      </a:dk2>
      <a:lt2>
        <a:srgbClr val="FFFFFF"/>
      </a:lt2>
      <a:accent1>
        <a:srgbClr val="303E48"/>
      </a:accent1>
      <a:accent2>
        <a:srgbClr val="0055B8"/>
      </a:accent2>
      <a:accent3>
        <a:srgbClr val="253746"/>
      </a:accent3>
      <a:accent4>
        <a:srgbClr val="009ADE"/>
      </a:accent4>
      <a:accent5>
        <a:srgbClr val="EFA31B"/>
      </a:accent5>
      <a:accent6>
        <a:srgbClr val="139EAC"/>
      </a:accent6>
      <a:hlink>
        <a:srgbClr val="0055B8"/>
      </a:hlink>
      <a:folHlink>
        <a:srgbClr val="009ADE"/>
      </a:folHlink>
    </a:clrScheme>
    <a:fontScheme name="Valorem Reply New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noFill/>
          <a:headEnd type="triangl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bg1">
              <a:lumMod val="7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alorem Reply Template v2" id="{A6C2AA05-B6BC-49B2-8D0B-C585916168F3}" vid="{B51E2C39-EB38-42AC-94F1-64758460A312}"/>
    </a:ext>
  </a:extLst>
</a:theme>
</file>

<file path=ppt/theme/theme2.xml><?xml version="1.0" encoding="utf-8"?>
<a:theme xmlns:a="http://schemas.openxmlformats.org/drawingml/2006/main" name="1_STB Conversations 2013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STB Conversations 2013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7819</Words>
  <Application>Microsoft Office PowerPoint</Application>
  <PresentationFormat>Widescreen</PresentationFormat>
  <Paragraphs>1407</Paragraphs>
  <Slides>98</Slides>
  <Notes>79</Notes>
  <HiddenSlides>7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7" baseType="lpstr">
      <vt:lpstr>Arial</vt:lpstr>
      <vt:lpstr>Arial Black</vt:lpstr>
      <vt:lpstr>Calibri</vt:lpstr>
      <vt:lpstr>Calibri Light</vt:lpstr>
      <vt:lpstr>Courier New</vt:lpstr>
      <vt:lpstr>Franklin Gothic Book</vt:lpstr>
      <vt:lpstr>Segoe Print</vt:lpstr>
      <vt:lpstr>Segoe UI</vt:lpstr>
      <vt:lpstr>Segoe UI (Body)</vt:lpstr>
      <vt:lpstr>Segoe UI Black</vt:lpstr>
      <vt:lpstr>Segoe UI Light</vt:lpstr>
      <vt:lpstr>Segoe UI Semibold</vt:lpstr>
      <vt:lpstr>Segoe UI Semilight</vt:lpstr>
      <vt:lpstr>Symbol</vt:lpstr>
      <vt:lpstr>Wingdings</vt:lpstr>
      <vt:lpstr>Master Title slide</vt:lpstr>
      <vt:lpstr>1_STB Conversations 2013</vt:lpstr>
      <vt:lpstr>2_STB Conversations 2013</vt:lpstr>
      <vt:lpstr>think-cell Slide</vt:lpstr>
      <vt:lpstr>Power BI Training</vt:lpstr>
      <vt:lpstr>PowerPoint Presentation</vt:lpstr>
      <vt:lpstr>Course Objectives </vt:lpstr>
      <vt:lpstr>Course Agenda </vt:lpstr>
      <vt:lpstr>Module 1</vt:lpstr>
      <vt:lpstr>Module 1 Objectives</vt:lpstr>
      <vt:lpstr>Module 1</vt:lpstr>
      <vt:lpstr>Power BI Desktop Workflow</vt:lpstr>
      <vt:lpstr>Power BI Desktop Development</vt:lpstr>
      <vt:lpstr>Getting the data - Data Connection </vt:lpstr>
      <vt:lpstr>Getting the data - Data Storage Mode</vt:lpstr>
      <vt:lpstr>Data Import vs DirectQuery Storage Mode</vt:lpstr>
      <vt:lpstr>Data Import vs DirectQuery Storage Mode</vt:lpstr>
      <vt:lpstr>Data Import vs DirectQuery Modes</vt:lpstr>
      <vt:lpstr>Composite Model</vt:lpstr>
      <vt:lpstr>Incremental Refresh</vt:lpstr>
      <vt:lpstr>Incremental Refresh Advantages</vt:lpstr>
      <vt:lpstr>Variables and Parameters</vt:lpstr>
      <vt:lpstr>Data Types </vt:lpstr>
      <vt:lpstr>Hierarchies </vt:lpstr>
      <vt:lpstr>Sort By Column</vt:lpstr>
      <vt:lpstr>Aggregations </vt:lpstr>
      <vt:lpstr>PowerPoint Presentation</vt:lpstr>
      <vt:lpstr>Module 2</vt:lpstr>
      <vt:lpstr>Module 2 Objectives</vt:lpstr>
      <vt:lpstr>What is a Data model?</vt:lpstr>
      <vt:lpstr>Guiding Questions</vt:lpstr>
      <vt:lpstr>Data Model Levels</vt:lpstr>
      <vt:lpstr>Conceptual Data Model</vt:lpstr>
      <vt:lpstr>Components of a data model – Fact Tables</vt:lpstr>
      <vt:lpstr>Components of a data model – Dimension Tables</vt:lpstr>
      <vt:lpstr>Table Types Comparison</vt:lpstr>
      <vt:lpstr>Components of a data model – Relationships</vt:lpstr>
      <vt:lpstr>Type of Data Models</vt:lpstr>
      <vt:lpstr>Flat or Denormalized schema</vt:lpstr>
      <vt:lpstr>Star Schema</vt:lpstr>
      <vt:lpstr>Snowflake Schema</vt:lpstr>
      <vt:lpstr>Granularity &amp; Multiple Fact</vt:lpstr>
      <vt:lpstr>Data Modeling</vt:lpstr>
      <vt:lpstr>Module 2 Labs</vt:lpstr>
      <vt:lpstr>Data Modeling</vt:lpstr>
      <vt:lpstr>Module 2 Knowledge Check Questions</vt:lpstr>
      <vt:lpstr>Module 2 Knowledge Check Questions</vt:lpstr>
      <vt:lpstr>Module 3</vt:lpstr>
      <vt:lpstr>Module 3 Objectives</vt:lpstr>
      <vt:lpstr>What is M?</vt:lpstr>
      <vt:lpstr>How do I use M?</vt:lpstr>
      <vt:lpstr>Key Concepts of M</vt:lpstr>
      <vt:lpstr>Primitive Type Values</vt:lpstr>
      <vt:lpstr>Text Functions</vt:lpstr>
      <vt:lpstr>Text Functions</vt:lpstr>
      <vt:lpstr>if….then….else</vt:lpstr>
      <vt:lpstr>if….then….else</vt:lpstr>
      <vt:lpstr>Module 3 Lab</vt:lpstr>
      <vt:lpstr>M Language</vt:lpstr>
      <vt:lpstr>Module 3 Knowledge Check Questions</vt:lpstr>
      <vt:lpstr>Module 3 Knowledge Check Questions</vt:lpstr>
      <vt:lpstr>Module 4</vt:lpstr>
      <vt:lpstr>Module 4 Objectives</vt:lpstr>
      <vt:lpstr>Key Transformations</vt:lpstr>
      <vt:lpstr>Key Transformations</vt:lpstr>
      <vt:lpstr>Join Kinds – Merge Types</vt:lpstr>
      <vt:lpstr>Table Duplicate vs Table Reference</vt:lpstr>
      <vt:lpstr>Join Kinds – Other Combining Queries</vt:lpstr>
      <vt:lpstr>Fuzzy Merge</vt:lpstr>
      <vt:lpstr>Custom Functions</vt:lpstr>
      <vt:lpstr>Enter Data</vt:lpstr>
      <vt:lpstr>Module 4 Lab</vt:lpstr>
      <vt:lpstr>Module 4</vt:lpstr>
      <vt:lpstr>Module 4 Knowledge Check Questions </vt:lpstr>
      <vt:lpstr>Module 5</vt:lpstr>
      <vt:lpstr>Calculated Column vs. Calculated Measures  </vt:lpstr>
      <vt:lpstr>Calculated Column VS. Calculated Measures  </vt:lpstr>
      <vt:lpstr>Module 6</vt:lpstr>
      <vt:lpstr>Module 6 Objectives</vt:lpstr>
      <vt:lpstr>Performance Factors</vt:lpstr>
      <vt:lpstr>Under The Hood</vt:lpstr>
      <vt:lpstr>Storage Engine – Encoding &amp; Compression </vt:lpstr>
      <vt:lpstr>Storage Engine – Encoding &amp; Compression </vt:lpstr>
      <vt:lpstr>Formula Engine</vt:lpstr>
      <vt:lpstr>DAX Calculation Process</vt:lpstr>
      <vt:lpstr>Formula vs Storage Engine</vt:lpstr>
      <vt:lpstr>Optimizing Compression </vt:lpstr>
      <vt:lpstr>Query Folding</vt:lpstr>
      <vt:lpstr>Query Folding</vt:lpstr>
      <vt:lpstr>Module 7</vt:lpstr>
      <vt:lpstr>Optimizing Compression </vt:lpstr>
      <vt:lpstr>Optimizing Compression </vt:lpstr>
      <vt:lpstr>Optimizing Data Segment Size</vt:lpstr>
      <vt:lpstr>Optimizing Model Performance</vt:lpstr>
      <vt:lpstr>Optimizing Model Performance</vt:lpstr>
      <vt:lpstr>Optimizing Model Performance</vt:lpstr>
      <vt:lpstr>Module 7 Lab</vt:lpstr>
      <vt:lpstr>Module 8</vt:lpstr>
      <vt:lpstr>Tabular Editor</vt:lpstr>
      <vt:lpstr>What is DAX Studio?</vt:lpstr>
      <vt:lpstr>What is ALM ToolKit?</vt:lpstr>
      <vt:lpstr>What is ALM ToolKit?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Power BI Training</dc:title>
  <dc:creator/>
  <cp:lastModifiedBy/>
  <cp:revision>1</cp:revision>
  <dcterms:modified xsi:type="dcterms:W3CDTF">2023-02-02T14:26:46Z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0x010100D764E781AA9FDF4B9AF46A843F2D38C7</vt:lpwstr>
  </property>
  <property fmtid="{D5CDD505-2E9C-101B-9397-08002B2CF9AE}" pid="3" name="TaxKeyword">
    <vt:lpwstr>3952;#Marketing|a8db7f1f-4e10-4541-bdd0-a3869d2e889d;#4644;#templates|07f73016-f010-4d7a-9465-47c4253e86eb;#4419;#brand|dc511a7a-d027-49be-9e55-13512607adf9</vt:lpwstr>
  </property>
  <property fmtid="{D5CDD505-2E9C-101B-9397-08002B2CF9AE}" pid="4" name="K_A_Industry">
    <vt:lpwstr/>
  </property>
  <property fmtid="{D5CDD505-2E9C-101B-9397-08002B2CF9AE}" pid="5" name="K_A_DocumentAcceptableUse">
    <vt:lpwstr>5466;#Internal Avanade use only|9914b639-e543-480a-a33a-edb490cc60e8</vt:lpwstr>
  </property>
  <property fmtid="{D5CDD505-2E9C-101B-9397-08002B2CF9AE}" pid="6" name="K_A_Operating Group">
    <vt:lpwstr/>
  </property>
  <property fmtid="{D5CDD505-2E9C-101B-9397-08002B2CF9AE}" pid="7" name="K_A_Talent Community">
    <vt:lpwstr/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AMP_BusinessFunction">
    <vt:lpwstr/>
  </property>
  <property fmtid="{D5CDD505-2E9C-101B-9397-08002B2CF9AE}" pid="13" name="bb61b19362a04c4dabb125d63e0bde14">
    <vt:lpwstr/>
  </property>
  <property fmtid="{D5CDD505-2E9C-101B-9397-08002B2CF9AE}" pid="14" name="i1b72d3e0121427caf4dcfceb8b8a873">
    <vt:lpwstr/>
  </property>
  <property fmtid="{D5CDD505-2E9C-101B-9397-08002B2CF9AE}" pid="15" name="_docset_NoMedatataSyncRequired">
    <vt:lpwstr>False</vt:lpwstr>
  </property>
  <property fmtid="{D5CDD505-2E9C-101B-9397-08002B2CF9AE}" pid="16" name="K_A_Sub_Offerings">
    <vt:lpwstr/>
  </property>
</Properties>
</file>